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44" r:id="rId1"/>
  </p:sldMasterIdLst>
  <p:notesMasterIdLst>
    <p:notesMasterId r:id="rId49"/>
  </p:notesMasterIdLst>
  <p:handoutMasterIdLst>
    <p:handoutMasterId r:id="rId50"/>
  </p:handoutMasterIdLst>
  <p:sldIdLst>
    <p:sldId id="512" r:id="rId2"/>
    <p:sldId id="551" r:id="rId3"/>
    <p:sldId id="552" r:id="rId4"/>
    <p:sldId id="533" r:id="rId5"/>
    <p:sldId id="567" r:id="rId6"/>
    <p:sldId id="578" r:id="rId7"/>
    <p:sldId id="569" r:id="rId8"/>
    <p:sldId id="556" r:id="rId9"/>
    <p:sldId id="561" r:id="rId10"/>
    <p:sldId id="608" r:id="rId11"/>
    <p:sldId id="570" r:id="rId12"/>
    <p:sldId id="557" r:id="rId13"/>
    <p:sldId id="562" r:id="rId14"/>
    <p:sldId id="571" r:id="rId15"/>
    <p:sldId id="580" r:id="rId16"/>
    <p:sldId id="574" r:id="rId17"/>
    <p:sldId id="584" r:id="rId18"/>
    <p:sldId id="583" r:id="rId19"/>
    <p:sldId id="582" r:id="rId20"/>
    <p:sldId id="588" r:id="rId21"/>
    <p:sldId id="589" r:id="rId22"/>
    <p:sldId id="590" r:id="rId23"/>
    <p:sldId id="591" r:id="rId24"/>
    <p:sldId id="592" r:id="rId25"/>
    <p:sldId id="585" r:id="rId26"/>
    <p:sldId id="593" r:id="rId27"/>
    <p:sldId id="594" r:id="rId28"/>
    <p:sldId id="595" r:id="rId29"/>
    <p:sldId id="596" r:id="rId30"/>
    <p:sldId id="586" r:id="rId31"/>
    <p:sldId id="597" r:id="rId32"/>
    <p:sldId id="598" r:id="rId33"/>
    <p:sldId id="599" r:id="rId34"/>
    <p:sldId id="600" r:id="rId35"/>
    <p:sldId id="558" r:id="rId36"/>
    <p:sldId id="601" r:id="rId37"/>
    <p:sldId id="563" r:id="rId38"/>
    <p:sldId id="603" r:id="rId39"/>
    <p:sldId id="604" r:id="rId40"/>
    <p:sldId id="605" r:id="rId41"/>
    <p:sldId id="559" r:id="rId42"/>
    <p:sldId id="564" r:id="rId43"/>
    <p:sldId id="606" r:id="rId44"/>
    <p:sldId id="560" r:id="rId45"/>
    <p:sldId id="565" r:id="rId46"/>
    <p:sldId id="607" r:id="rId47"/>
    <p:sldId id="566" r:id="rId4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84CDFA56-B8BE-4005-A14C-65E19B896F55}">
          <p14:sldIdLst>
            <p14:sldId id="512"/>
            <p14:sldId id="551"/>
            <p14:sldId id="552"/>
            <p14:sldId id="533"/>
            <p14:sldId id="567"/>
            <p14:sldId id="578"/>
            <p14:sldId id="569"/>
            <p14:sldId id="556"/>
            <p14:sldId id="561"/>
            <p14:sldId id="608"/>
            <p14:sldId id="570"/>
            <p14:sldId id="557"/>
            <p14:sldId id="562"/>
            <p14:sldId id="571"/>
            <p14:sldId id="580"/>
            <p14:sldId id="574"/>
            <p14:sldId id="584"/>
            <p14:sldId id="583"/>
            <p14:sldId id="582"/>
            <p14:sldId id="588"/>
            <p14:sldId id="589"/>
            <p14:sldId id="590"/>
            <p14:sldId id="591"/>
            <p14:sldId id="592"/>
            <p14:sldId id="585"/>
            <p14:sldId id="593"/>
            <p14:sldId id="594"/>
            <p14:sldId id="595"/>
            <p14:sldId id="596"/>
            <p14:sldId id="586"/>
            <p14:sldId id="597"/>
            <p14:sldId id="598"/>
            <p14:sldId id="599"/>
            <p14:sldId id="600"/>
            <p14:sldId id="558"/>
            <p14:sldId id="601"/>
            <p14:sldId id="563"/>
            <p14:sldId id="603"/>
            <p14:sldId id="604"/>
            <p14:sldId id="605"/>
            <p14:sldId id="559"/>
            <p14:sldId id="564"/>
            <p14:sldId id="606"/>
            <p14:sldId id="560"/>
            <p14:sldId id="565"/>
            <p14:sldId id="607"/>
            <p14:sldId id="5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用户" initials="W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AFAD"/>
    <a:srgbClr val="DCC8C2"/>
    <a:srgbClr val="FFE697"/>
    <a:srgbClr val="CCFF99"/>
    <a:srgbClr val="002060"/>
    <a:srgbClr val="35614E"/>
    <a:srgbClr val="FFE285"/>
    <a:srgbClr val="FFFF99"/>
    <a:srgbClr val="B2DE82"/>
    <a:srgbClr val="9CD4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88015" autoAdjust="0"/>
  </p:normalViewPr>
  <p:slideViewPr>
    <p:cSldViewPr snapToGrid="0">
      <p:cViewPr varScale="1">
        <p:scale>
          <a:sx n="73" d="100"/>
          <a:sy n="73" d="100"/>
        </p:scale>
        <p:origin x="1262" y="6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67" d="100"/>
          <a:sy n="67" d="100"/>
        </p:scale>
        <p:origin x="-330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cs typeface="+mn-cs"/>
              </a:defRPr>
            </a:lvl1pPr>
          </a:lstStyle>
          <a:p>
            <a:pPr>
              <a:defRPr/>
            </a:pPr>
            <a:r>
              <a:rPr lang="en-US"/>
              <a:t>KEK</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cs typeface="+mn-cs"/>
              </a:defRPr>
            </a:lvl1pPr>
          </a:lstStyle>
          <a:p>
            <a:pPr>
              <a:defRPr/>
            </a:pPr>
            <a:r>
              <a:rPr lang="en-US"/>
              <a:t>11/28/2012</a:t>
            </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cs typeface="+mn-cs"/>
              </a:defRPr>
            </a:lvl1pPr>
          </a:lstStyle>
          <a:p>
            <a:pPr>
              <a:defRPr/>
            </a:pPr>
            <a:r>
              <a:rPr lang="en-US"/>
              <a:t>Veranstalung</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cs typeface="+mn-cs"/>
              </a:defRPr>
            </a:lvl1pPr>
          </a:lstStyle>
          <a:p>
            <a:pPr>
              <a:defRPr/>
            </a:pPr>
            <a:fld id="{1DF4273A-624B-4469-89F1-4FDFBF08E858}" type="slidenum">
              <a:rPr lang="en-US"/>
              <a:pPr>
                <a:defRPr/>
              </a:pPr>
              <a:t>‹#›</a:t>
            </a:fld>
            <a:endParaRPr lang="en-US"/>
          </a:p>
        </p:txBody>
      </p:sp>
    </p:spTree>
    <p:extLst>
      <p:ext uri="{BB962C8B-B14F-4D97-AF65-F5344CB8AC3E}">
        <p14:creationId xmlns:p14="http://schemas.microsoft.com/office/powerpoint/2010/main" val="74830521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cs typeface="+mn-cs"/>
              </a:defRPr>
            </a:lvl1pPr>
          </a:lstStyle>
          <a:p>
            <a:pPr>
              <a:defRPr/>
            </a:pPr>
            <a:r>
              <a:rPr lang="en-US"/>
              <a:t>KEK</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cs typeface="+mn-cs"/>
              </a:defRPr>
            </a:lvl1pPr>
          </a:lstStyle>
          <a:p>
            <a:pPr>
              <a:defRPr/>
            </a:pPr>
            <a:r>
              <a:rPr lang="en-US"/>
              <a:t>11/28/2012</a:t>
            </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cs typeface="+mn-cs"/>
              </a:defRPr>
            </a:lvl1pPr>
          </a:lstStyle>
          <a:p>
            <a:pPr>
              <a:defRPr/>
            </a:pPr>
            <a:r>
              <a:rPr lang="en-US"/>
              <a:t>Veranstalung</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cs typeface="+mn-cs"/>
              </a:defRPr>
            </a:lvl1pPr>
          </a:lstStyle>
          <a:p>
            <a:pPr>
              <a:defRPr/>
            </a:pPr>
            <a:fld id="{07FE3FDB-7A0D-44DD-BE8D-3926B651E5D5}" type="slidenum">
              <a:rPr lang="en-US"/>
              <a:pPr>
                <a:defRPr/>
              </a:pPr>
              <a:t>‹#›</a:t>
            </a:fld>
            <a:endParaRPr lang="en-US"/>
          </a:p>
        </p:txBody>
      </p:sp>
    </p:spTree>
    <p:extLst>
      <p:ext uri="{BB962C8B-B14F-4D97-AF65-F5344CB8AC3E}">
        <p14:creationId xmlns:p14="http://schemas.microsoft.com/office/powerpoint/2010/main" val="3589406423"/>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各位老师，同学，大家好，今天我来介绍我的论文，面向手工装配的人机融合装配系统的研究与实现</a:t>
            </a:r>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1</a:t>
            </a:fld>
            <a:endParaRPr lang="en-US"/>
          </a:p>
        </p:txBody>
      </p:sp>
    </p:spTree>
    <p:extLst>
      <p:ext uri="{BB962C8B-B14F-4D97-AF65-F5344CB8AC3E}">
        <p14:creationId xmlns:p14="http://schemas.microsoft.com/office/powerpoint/2010/main" val="4171936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总体目标细化后，本文研究的装配系统的设计目标主要有以下几个部分。首先是系统要具有极高的柔性，二是可以实现装配过程的实时可视化指引，三是装配过程装配质量监控，四是实时数据的可视化反馈，五是在没有生产任务时工人可以进行离线培训，最后是系统需要运行稳定可靠。</a:t>
            </a:r>
            <a:endParaRPr lang="en-US" altLang="zh-CN" dirty="0"/>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10</a:t>
            </a:fld>
            <a:endParaRPr lang="en-US"/>
          </a:p>
        </p:txBody>
      </p:sp>
    </p:spTree>
    <p:extLst>
      <p:ext uri="{BB962C8B-B14F-4D97-AF65-F5344CB8AC3E}">
        <p14:creationId xmlns:p14="http://schemas.microsoft.com/office/powerpoint/2010/main" val="390102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课题的研究内容主要有以下四个部分：系统解决方案的设计、软硬件架构和通讯方案的设计、关键技术的实现方式和业务流程设计及系统软件开发</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11</a:t>
            </a:fld>
            <a:endParaRPr lang="en-US"/>
          </a:p>
        </p:txBody>
      </p:sp>
    </p:spTree>
    <p:extLst>
      <p:ext uri="{BB962C8B-B14F-4D97-AF65-F5344CB8AC3E}">
        <p14:creationId xmlns:p14="http://schemas.microsoft.com/office/powerpoint/2010/main" val="386221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下面介绍课题的研究过程</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12</a:t>
            </a:fld>
            <a:endParaRPr lang="en-US"/>
          </a:p>
        </p:txBody>
      </p:sp>
    </p:spTree>
    <p:extLst>
      <p:ext uri="{BB962C8B-B14F-4D97-AF65-F5344CB8AC3E}">
        <p14:creationId xmlns:p14="http://schemas.microsoft.com/office/powerpoint/2010/main" val="42705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首先，课题的研究流程主要分为七个步骤。从解决方案的提出到硬件选取和组态以及布局搭建，然后是系统关键技术的实现，软件架构的搭建和业务流程的设计，最后开发装配系统软件</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13</a:t>
            </a:fld>
            <a:endParaRPr lang="en-US"/>
          </a:p>
        </p:txBody>
      </p:sp>
    </p:spTree>
    <p:extLst>
      <p:ext uri="{BB962C8B-B14F-4D97-AF65-F5344CB8AC3E}">
        <p14:creationId xmlns:p14="http://schemas.microsoft.com/office/powerpoint/2010/main" val="1341645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根据实际情况我们确定了基于</a:t>
            </a:r>
            <a:r>
              <a:rPr lang="en-US" altLang="zh-CN" dirty="0"/>
              <a:t>PC</a:t>
            </a:r>
            <a:r>
              <a:rPr lang="zh-CN" altLang="en-US" dirty="0"/>
              <a:t>的解决方案，系统硬件主要有</a:t>
            </a:r>
            <a:r>
              <a:rPr lang="en-US" altLang="zh-CN" dirty="0" err="1"/>
              <a:t>PC,RFID,Kinect</a:t>
            </a:r>
            <a:r>
              <a:rPr lang="en-US" altLang="zh-CN" dirty="0"/>
              <a:t>,</a:t>
            </a:r>
            <a:r>
              <a:rPr lang="zh-CN" altLang="en-US" dirty="0"/>
              <a:t>投影仪，相机和电子看板。</a:t>
            </a:r>
            <a:r>
              <a:rPr lang="en-US" altLang="zh-CN" dirty="0"/>
              <a:t>RFID</a:t>
            </a:r>
            <a:r>
              <a:rPr lang="zh-CN" altLang="en-US" dirty="0"/>
              <a:t>来读取订单信息，</a:t>
            </a:r>
            <a:r>
              <a:rPr lang="en-US" altLang="zh-CN" dirty="0"/>
              <a:t>PC</a:t>
            </a:r>
            <a:r>
              <a:rPr lang="zh-CN" altLang="en-US" dirty="0"/>
              <a:t>是数据处理中心，投影仪显示可视化指引信息，</a:t>
            </a:r>
            <a:r>
              <a:rPr lang="en-US" altLang="zh-CN" dirty="0"/>
              <a:t>Kinect</a:t>
            </a:r>
            <a:r>
              <a:rPr lang="zh-CN" altLang="en-US" dirty="0"/>
              <a:t>识别工人手势，相机识别装配质量，电子看板来显示车间生产状态</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14</a:t>
            </a:fld>
            <a:endParaRPr lang="en-US"/>
          </a:p>
        </p:txBody>
      </p:sp>
    </p:spTree>
    <p:extLst>
      <p:ext uri="{BB962C8B-B14F-4D97-AF65-F5344CB8AC3E}">
        <p14:creationId xmlns:p14="http://schemas.microsoft.com/office/powerpoint/2010/main" val="2882528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设计出的装配系统解决方案主要有</a:t>
            </a:r>
            <a:r>
              <a:rPr lang="en-US" altLang="zh-CN" dirty="0"/>
              <a:t>6</a:t>
            </a:r>
            <a:r>
              <a:rPr lang="zh-CN" altLang="en-US" dirty="0"/>
              <a:t>个核心功能模块：智能订单读取、辅助装配、装配过程监控、装配质量控制、数据统计和可追溯以及实时装配数据可视化</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15</a:t>
            </a:fld>
            <a:endParaRPr lang="en-US"/>
          </a:p>
        </p:txBody>
      </p:sp>
    </p:spTree>
    <p:extLst>
      <p:ext uri="{BB962C8B-B14F-4D97-AF65-F5344CB8AC3E}">
        <p14:creationId xmlns:p14="http://schemas.microsoft.com/office/powerpoint/2010/main" val="74247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这是装配系统的硬件布局图。装配台的硬件布局是严格按照人机工程学的原则设计的，操作简单省力</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16</a:t>
            </a:fld>
            <a:endParaRPr lang="en-US"/>
          </a:p>
        </p:txBody>
      </p:sp>
    </p:spTree>
    <p:extLst>
      <p:ext uri="{BB962C8B-B14F-4D97-AF65-F5344CB8AC3E}">
        <p14:creationId xmlns:p14="http://schemas.microsoft.com/office/powerpoint/2010/main" val="322301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这是系统的硬件通信模式。在满足要求的前提下，系统尽可能选择无线通信的方式。</a:t>
            </a:r>
            <a:r>
              <a:rPr lang="en-US" altLang="zh-CN" dirty="0"/>
              <a:t>RFID</a:t>
            </a:r>
            <a:r>
              <a:rPr lang="zh-CN" altLang="en-US" dirty="0"/>
              <a:t>、拧紧枪和数据库以</a:t>
            </a:r>
            <a:r>
              <a:rPr lang="en-US" altLang="zh-CN" dirty="0"/>
              <a:t>TCP/IP</a:t>
            </a:r>
            <a:r>
              <a:rPr lang="zh-CN" altLang="en-US" dirty="0"/>
              <a:t>无线的方式和</a:t>
            </a:r>
            <a:r>
              <a:rPr lang="en-US" altLang="zh-CN" dirty="0"/>
              <a:t>PC</a:t>
            </a:r>
            <a:r>
              <a:rPr lang="zh-CN" altLang="en-US" dirty="0"/>
              <a:t>通信，</a:t>
            </a:r>
            <a:r>
              <a:rPr lang="en-US" altLang="zh-CN" dirty="0"/>
              <a:t>Kinect</a:t>
            </a:r>
            <a:r>
              <a:rPr lang="zh-CN" altLang="en-US" dirty="0"/>
              <a:t>和相机由于实时数据传输量较大使用</a:t>
            </a:r>
            <a:r>
              <a:rPr lang="en-US" altLang="zh-CN" dirty="0"/>
              <a:t>USB3.0</a:t>
            </a:r>
            <a:r>
              <a:rPr lang="zh-CN" altLang="en-US" dirty="0"/>
              <a:t>来通信，投影仪由于接口的限制只能使用</a:t>
            </a:r>
            <a:r>
              <a:rPr lang="en-US" altLang="zh-CN" dirty="0"/>
              <a:t>HDMI</a:t>
            </a:r>
            <a:r>
              <a:rPr lang="zh-CN" altLang="en-US" dirty="0"/>
              <a:t>的通信方式</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17</a:t>
            </a:fld>
            <a:endParaRPr lang="en-US"/>
          </a:p>
        </p:txBody>
      </p:sp>
    </p:spTree>
    <p:extLst>
      <p:ext uri="{BB962C8B-B14F-4D97-AF65-F5344CB8AC3E}">
        <p14:creationId xmlns:p14="http://schemas.microsoft.com/office/powerpoint/2010/main" val="2954059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装配系统的软件架构。系统的软件架构主要有六层。最底层是基础平台层，主要是实现功能所需的硬件设备，往上是数据资源层，由一些结构化的数据库构成。再往上是应用支撑层，它由实现系统业务功能所需的组件构成。然后是业务实现层和</a:t>
            </a:r>
            <a:r>
              <a:rPr lang="en-US" altLang="zh-CN" dirty="0"/>
              <a:t>UI</a:t>
            </a:r>
            <a:r>
              <a:rPr lang="zh-CN" altLang="en-US" dirty="0"/>
              <a:t>层，最前端是终端用户层。</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18</a:t>
            </a:fld>
            <a:endParaRPr lang="en-US"/>
          </a:p>
        </p:txBody>
      </p:sp>
    </p:spTree>
    <p:extLst>
      <p:ext uri="{BB962C8B-B14F-4D97-AF65-F5344CB8AC3E}">
        <p14:creationId xmlns:p14="http://schemas.microsoft.com/office/powerpoint/2010/main" val="526189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下面介绍装配系统关键技术的实现方式。首先，要实现装配过程的监控，工人的装配动作最能反应产品当前的装配步骤，本文选择</a:t>
            </a:r>
            <a:r>
              <a:rPr lang="en-US" altLang="zh-CN" dirty="0"/>
              <a:t>Kinect</a:t>
            </a:r>
            <a:r>
              <a:rPr lang="zh-CN" altLang="en-US" dirty="0"/>
              <a:t>作为手势识别的硬件。</a:t>
            </a:r>
            <a:r>
              <a:rPr lang="en-US" altLang="zh-CN" dirty="0"/>
              <a:t>Kinect</a:t>
            </a:r>
            <a:r>
              <a:rPr lang="zh-CN" altLang="en-US" dirty="0"/>
              <a:t>实质是一个双目相机，一个是</a:t>
            </a:r>
            <a:r>
              <a:rPr lang="en-US" altLang="zh-CN" dirty="0"/>
              <a:t>RGB</a:t>
            </a:r>
            <a:r>
              <a:rPr lang="zh-CN" altLang="en-US" dirty="0"/>
              <a:t>相机，另一个是深度相机，在本系统中，除了识别工人手势，它还能得到工作台上所有点的三维坐标</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19</a:t>
            </a:fld>
            <a:endParaRPr lang="en-US"/>
          </a:p>
        </p:txBody>
      </p:sp>
    </p:spTree>
    <p:extLst>
      <p:ext uri="{BB962C8B-B14F-4D97-AF65-F5344CB8AC3E}">
        <p14:creationId xmlns:p14="http://schemas.microsoft.com/office/powerpoint/2010/main" val="2879142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a:t>
            </a:r>
            <a:r>
              <a:rPr lang="en-US" altLang="zh-CN" dirty="0"/>
              <a:t>6</a:t>
            </a:r>
            <a:r>
              <a:rPr lang="zh-CN" altLang="en-US" dirty="0"/>
              <a:t>个方面来介绍我的硕士论文的研究情况和研究成果。</a:t>
            </a:r>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2</a:t>
            </a:fld>
            <a:endParaRPr lang="en-US"/>
          </a:p>
        </p:txBody>
      </p:sp>
    </p:spTree>
    <p:extLst>
      <p:ext uri="{BB962C8B-B14F-4D97-AF65-F5344CB8AC3E}">
        <p14:creationId xmlns:p14="http://schemas.microsoft.com/office/powerpoint/2010/main" val="971904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在产品装配过程中，工人的手有两个最为明显的特征。首先，手具有肤色的特征，其次，装配过程中手是运动的。获取装配台区域内同时满足这两个条件的部分则可以认为它是工人的手部区域。首先，利用</a:t>
            </a:r>
            <a:r>
              <a:rPr lang="en-US" altLang="zh-CN" dirty="0"/>
              <a:t>Kinect</a:t>
            </a:r>
            <a:r>
              <a:rPr lang="zh-CN" altLang="en-US" dirty="0"/>
              <a:t>的彩色相机得到彩色图像，使用</a:t>
            </a:r>
            <a:r>
              <a:rPr lang="en-US" altLang="zh-CN" dirty="0" err="1"/>
              <a:t>hsv</a:t>
            </a:r>
            <a:r>
              <a:rPr lang="zh-CN" altLang="en-US" dirty="0"/>
              <a:t>颜色模型分割出满足肤色要求的区域。</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20</a:t>
            </a:fld>
            <a:endParaRPr lang="en-US"/>
          </a:p>
        </p:txBody>
      </p:sp>
    </p:spTree>
    <p:extLst>
      <p:ext uri="{BB962C8B-B14F-4D97-AF65-F5344CB8AC3E}">
        <p14:creationId xmlns:p14="http://schemas.microsoft.com/office/powerpoint/2010/main" val="783887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然后，利用</a:t>
            </a:r>
            <a:r>
              <a:rPr lang="en-US" altLang="zh-CN" dirty="0"/>
              <a:t>Kinect</a:t>
            </a:r>
            <a:r>
              <a:rPr lang="zh-CN" altLang="en-US" dirty="0"/>
              <a:t>的深度相机得到的深度图，使用高斯混合模型来分割出满足运动要求的区域。</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21</a:t>
            </a:fld>
            <a:endParaRPr lang="en-US"/>
          </a:p>
        </p:txBody>
      </p:sp>
    </p:spTree>
    <p:extLst>
      <p:ext uri="{BB962C8B-B14F-4D97-AF65-F5344CB8AC3E}">
        <p14:creationId xmlns:p14="http://schemas.microsoft.com/office/powerpoint/2010/main" val="280971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由于使用了</a:t>
            </a:r>
            <a:r>
              <a:rPr lang="en-US" altLang="zh-CN" dirty="0"/>
              <a:t>Kinect</a:t>
            </a:r>
            <a:r>
              <a:rPr lang="zh-CN" altLang="en-US" dirty="0"/>
              <a:t>上不同的相机来分别得到这两个区域，所以需要对这两个相机进行标定得到相机参数后，计算出彩色图像到深度图上的坐标转换关系，然后把彩色图上的所有点映射到深度图上就可以得到同时满足两个条件的手部区域。</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22</a:t>
            </a:fld>
            <a:endParaRPr lang="en-US"/>
          </a:p>
        </p:txBody>
      </p:sp>
    </p:spTree>
    <p:extLst>
      <p:ext uri="{BB962C8B-B14F-4D97-AF65-F5344CB8AC3E}">
        <p14:creationId xmlns:p14="http://schemas.microsoft.com/office/powerpoint/2010/main" val="1668808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配过程中对手势的识别主要是关注工人是否抓取到正确的零件，但是工人抓取零件的手势随机性非常高，难以直接识别手势。从这几张图中我们可以看到，工人在抓取零件时，手的末端肯定是位于物料盒内的。所以本文开发出了一种点的迭代算法得到图像中手部末端的三个图像极值点的坐标，以这些点坐标的均值作为代表手部位置的特征点。图中这些红色的圈圈就是图像极值点。这个是实验结果</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23</a:t>
            </a:fld>
            <a:endParaRPr lang="en-US"/>
          </a:p>
        </p:txBody>
      </p:sp>
    </p:spTree>
    <p:extLst>
      <p:ext uri="{BB962C8B-B14F-4D97-AF65-F5344CB8AC3E}">
        <p14:creationId xmlns:p14="http://schemas.microsoft.com/office/powerpoint/2010/main" val="984112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在判断工人是否抓取零件，只需要对比手的特征点的坐标和物料盒八个顶点的坐标即可。如果特征点位于物料盒内就可以认为工人从该物料盒内抓取零件。</a:t>
            </a:r>
            <a:endParaRPr lang="zh-CN" altLang="en-US" dirty="0"/>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24</a:t>
            </a:fld>
            <a:endParaRPr lang="en-US"/>
          </a:p>
        </p:txBody>
      </p:sp>
    </p:spTree>
    <p:extLst>
      <p:ext uri="{BB962C8B-B14F-4D97-AF65-F5344CB8AC3E}">
        <p14:creationId xmlns:p14="http://schemas.microsoft.com/office/powerpoint/2010/main" val="2198122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检测工人是否抓取正确零件，还要检测工人是否装配正确。这里需要通过装配图像识别来检测工人的装配是否正确。本文设计了两种方案，第一种是购买带有图像识别软件的相机，这种相机识别精度高，开箱即用，使用方便，但是非常昂贵，并且使用的时候需要用户自己来选择图像特征，用户需要对产品很熟悉。第二种是用普通的工业相机，自行开发算法。这种方式也能达到较高的精度，而且非常便宜，难点是需要自己开发算法。从经济的角度考虑，我们选择了第二种方案。</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25</a:t>
            </a:fld>
            <a:endParaRPr lang="en-US"/>
          </a:p>
        </p:txBody>
      </p:sp>
    </p:spTree>
    <p:extLst>
      <p:ext uri="{BB962C8B-B14F-4D97-AF65-F5344CB8AC3E}">
        <p14:creationId xmlns:p14="http://schemas.microsoft.com/office/powerpoint/2010/main" val="809095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使用户操作更为简便，本文选用机器学习的方式来实现图像识别。我们选用了比较常见的三种机器学习算法结合不同的图像特征提取方式，通过测试对比来选择最合适的算法。我们以电磁阀装配过程中最复杂的一个步骤作为测试类，特别使垫片的正反非常难以区别，工人在这一步也极易出现错误 。</a:t>
            </a:r>
            <a:endParaRPr lang="zh-CN" altLang="en-US" dirty="0"/>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26</a:t>
            </a:fld>
            <a:endParaRPr lang="en-US"/>
          </a:p>
        </p:txBody>
      </p:sp>
    </p:spTree>
    <p:extLst>
      <p:ext uri="{BB962C8B-B14F-4D97-AF65-F5344CB8AC3E}">
        <p14:creationId xmlns:p14="http://schemas.microsoft.com/office/powerpoint/2010/main" val="3348666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a:t>
            </a:r>
            <a:r>
              <a:rPr lang="en-US" altLang="zh-CN" dirty="0"/>
              <a:t>MATLAB</a:t>
            </a:r>
            <a:r>
              <a:rPr lang="zh-CN" altLang="en-US" dirty="0"/>
              <a:t>平台上实现各算法，每个类随机获取</a:t>
            </a:r>
            <a:r>
              <a:rPr lang="en-US" altLang="zh-CN" dirty="0"/>
              <a:t>120</a:t>
            </a:r>
            <a:r>
              <a:rPr lang="zh-CN" altLang="en-US" dirty="0"/>
              <a:t>张图片进行测试，训练图片的数量从</a:t>
            </a:r>
            <a:r>
              <a:rPr lang="en-US" altLang="zh-CN" dirty="0"/>
              <a:t>1</a:t>
            </a:r>
            <a:r>
              <a:rPr lang="zh-CN" altLang="en-US" dirty="0"/>
              <a:t>张到</a:t>
            </a:r>
            <a:r>
              <a:rPr lang="en-US" altLang="zh-CN" dirty="0"/>
              <a:t>60</a:t>
            </a:r>
            <a:r>
              <a:rPr lang="zh-CN" altLang="en-US" dirty="0"/>
              <a:t>张，剩余图片作为测试分类器识别准确率的测试图片，记录实验过程中各算法的运行耗时和识别准确率，对比各算法的效果。实验结果表明，</a:t>
            </a:r>
            <a:r>
              <a:rPr lang="en-US" altLang="zh-CN" dirty="0"/>
              <a:t>CNN</a:t>
            </a:r>
            <a:r>
              <a:rPr lang="zh-CN" altLang="en-US" dirty="0"/>
              <a:t>，</a:t>
            </a:r>
            <a:r>
              <a:rPr lang="en-US" altLang="zh-CN" dirty="0"/>
              <a:t>BOW+SURF</a:t>
            </a:r>
            <a:r>
              <a:rPr lang="zh-CN" altLang="en-US" dirty="0"/>
              <a:t>和</a:t>
            </a:r>
            <a:r>
              <a:rPr lang="en-US" altLang="zh-CN" dirty="0"/>
              <a:t>SVM</a:t>
            </a:r>
            <a:r>
              <a:rPr lang="zh-CN" altLang="en-US" dirty="0"/>
              <a:t>三种算法效果较好。</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27</a:t>
            </a:fld>
            <a:endParaRPr lang="en-US"/>
          </a:p>
        </p:txBody>
      </p:sp>
    </p:spTree>
    <p:extLst>
      <p:ext uri="{BB962C8B-B14F-4D97-AF65-F5344CB8AC3E}">
        <p14:creationId xmlns:p14="http://schemas.microsoft.com/office/powerpoint/2010/main" val="3455359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为了减少原始图像的获取数量，本文还加入了扩展训练图像的方法。这是通过不同扩展方法得到的扩展训练图像。用这些不同的扩展训练图像的方法结合不同的图像识别算法进行测试，发现</a:t>
            </a:r>
            <a:r>
              <a:rPr lang="en-US" altLang="zh-CN" dirty="0"/>
              <a:t>BOW+SURF</a:t>
            </a:r>
            <a:r>
              <a:rPr lang="zh-CN" altLang="en-US" dirty="0"/>
              <a:t>算法结合</a:t>
            </a:r>
            <a:r>
              <a:rPr lang="en-US" altLang="zh-CN" dirty="0"/>
              <a:t>0-20%</a:t>
            </a:r>
            <a:r>
              <a:rPr lang="zh-CN" altLang="en-US" dirty="0"/>
              <a:t>位移</a:t>
            </a:r>
            <a:r>
              <a:rPr lang="en-US" altLang="zh-CN" dirty="0"/>
              <a:t>+0-10%</a:t>
            </a:r>
            <a:r>
              <a:rPr lang="zh-CN" altLang="en-US" dirty="0"/>
              <a:t>旋转和高斯噪声的方式识别效果最好，准确率达到了</a:t>
            </a:r>
            <a:r>
              <a:rPr lang="en-US" altLang="zh-CN" dirty="0"/>
              <a:t>99.82%</a:t>
            </a:r>
            <a:r>
              <a:rPr lang="zh-CN" altLang="en-US" dirty="0"/>
              <a:t>，同时这种扩展方式也比较符合车间的实际情况。</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28</a:t>
            </a:fld>
            <a:endParaRPr lang="en-US"/>
          </a:p>
        </p:txBody>
      </p:sp>
    </p:spTree>
    <p:extLst>
      <p:ext uri="{BB962C8B-B14F-4D97-AF65-F5344CB8AC3E}">
        <p14:creationId xmlns:p14="http://schemas.microsoft.com/office/powerpoint/2010/main" val="534745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这是我们的研究结果，这是硬件构成，由相机、镜头和</a:t>
            </a:r>
            <a:r>
              <a:rPr lang="en-US" altLang="zh-CN" dirty="0"/>
              <a:t>LED</a:t>
            </a:r>
            <a:r>
              <a:rPr lang="zh-CN" altLang="en-US" dirty="0"/>
              <a:t>光源三个部分组成。这是相机的配置界面，可以创建识别任务，这是训练图像的获取界面。</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29</a:t>
            </a:fld>
            <a:endParaRPr lang="en-US"/>
          </a:p>
        </p:txBody>
      </p:sp>
    </p:spTree>
    <p:extLst>
      <p:ext uri="{BB962C8B-B14F-4D97-AF65-F5344CB8AC3E}">
        <p14:creationId xmlns:p14="http://schemas.microsoft.com/office/powerpoint/2010/main" val="362556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首先是本文的选题背景和意义</a:t>
            </a:r>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3</a:t>
            </a:fld>
            <a:endParaRPr lang="en-US"/>
          </a:p>
        </p:txBody>
      </p:sp>
    </p:spTree>
    <p:extLst>
      <p:ext uri="{BB962C8B-B14F-4D97-AF65-F5344CB8AC3E}">
        <p14:creationId xmlns:p14="http://schemas.microsoft.com/office/powerpoint/2010/main" val="199864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配系统需要实时指引工人进行装配。本文采用了可视化的方式指引工人装配。这是可视化指引的总流程，在开始装配前投影仪在正确的物料盒内投影绿光告诉工人应该从哪个物料盒内拿零件，如果拿错了在错误的物料盒里可以投影红光来警示。工人拿到正确零件后，系统在工人面前显示该步骤装配的图片、视频文字等信息来指示工人应该如何进行该步装配，如果错误的话也会发出警示</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30</a:t>
            </a:fld>
            <a:endParaRPr lang="en-US"/>
          </a:p>
        </p:txBody>
      </p:sp>
    </p:spTree>
    <p:extLst>
      <p:ext uri="{BB962C8B-B14F-4D97-AF65-F5344CB8AC3E}">
        <p14:creationId xmlns:p14="http://schemas.microsoft.com/office/powerpoint/2010/main" val="2363894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要实现准确投影需要计算出</a:t>
            </a:r>
            <a:r>
              <a:rPr lang="en-US" altLang="zh-CN" dirty="0"/>
              <a:t>Kinect</a:t>
            </a:r>
            <a:r>
              <a:rPr lang="zh-CN" altLang="en-US" dirty="0"/>
              <a:t>坐标系和投影仪坐标系的转换关系。根据两者之间的位置关系和投影原理可以得到两个坐标系之间的转换公式。</a:t>
            </a:r>
            <a:r>
              <a:rPr lang="en-US" altLang="zh-CN" dirty="0"/>
              <a:t>Kinect</a:t>
            </a:r>
            <a:r>
              <a:rPr lang="zh-CN" altLang="en-US" dirty="0"/>
              <a:t>可以得到装配台上所有点的坐标，所以在实际运行过程中只需要得到深度图，选择目标点后既可以在相应的位置投影信息了。</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31</a:t>
            </a:fld>
            <a:endParaRPr lang="en-US"/>
          </a:p>
        </p:txBody>
      </p:sp>
    </p:spTree>
    <p:extLst>
      <p:ext uri="{BB962C8B-B14F-4D97-AF65-F5344CB8AC3E}">
        <p14:creationId xmlns:p14="http://schemas.microsoft.com/office/powerpoint/2010/main" val="3177647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技术实现后需要设计装配系统的整体运行流程。首先是设备管理员在管理员系统中完成设备的调试和产品装配工艺的导入，然后是工人使用用户系统开始进行产品的装配，装配完成后数据报表系统会更新数据显示在车间电子看板上</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32</a:t>
            </a:fld>
            <a:endParaRPr lang="en-US"/>
          </a:p>
        </p:txBody>
      </p:sp>
    </p:spTree>
    <p:extLst>
      <p:ext uri="{BB962C8B-B14F-4D97-AF65-F5344CB8AC3E}">
        <p14:creationId xmlns:p14="http://schemas.microsoft.com/office/powerpoint/2010/main" val="12612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系统的所有数据都保存在数据库中。我们的数据库由产品表、零件列表、工序列表、装配过程数据表和员工表组成。这是我们数据库设计的实体关系图。</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33</a:t>
            </a:fld>
            <a:endParaRPr lang="en-US"/>
          </a:p>
        </p:txBody>
      </p:sp>
    </p:spTree>
    <p:extLst>
      <p:ext uri="{BB962C8B-B14F-4D97-AF65-F5344CB8AC3E}">
        <p14:creationId xmlns:p14="http://schemas.microsoft.com/office/powerpoint/2010/main" val="557815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在前面研究的基础上，可以对系统的软件进行开发。这是系统的软件，管理员系统和用户系统由专人操作并且数据量比较大，在</a:t>
            </a:r>
            <a:r>
              <a:rPr lang="en-US" altLang="zh-CN" dirty="0"/>
              <a:t>MATLAB</a:t>
            </a:r>
            <a:r>
              <a:rPr lang="zh-CN" altLang="en-US" dirty="0"/>
              <a:t>平台上以</a:t>
            </a:r>
            <a:r>
              <a:rPr lang="en-US" altLang="zh-CN" dirty="0"/>
              <a:t>CS</a:t>
            </a:r>
            <a:r>
              <a:rPr lang="zh-CN" altLang="en-US" dirty="0"/>
              <a:t>架构的方式实现。数据报表系统的用户较多，所以以</a:t>
            </a:r>
            <a:r>
              <a:rPr lang="en-US" altLang="zh-CN" dirty="0"/>
              <a:t>BS</a:t>
            </a:r>
            <a:r>
              <a:rPr lang="zh-CN" altLang="en-US" dirty="0"/>
              <a:t>架构的方式在浏览器上实现</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34</a:t>
            </a:fld>
            <a:endParaRPr lang="en-US"/>
          </a:p>
        </p:txBody>
      </p:sp>
    </p:spTree>
    <p:extLst>
      <p:ext uri="{BB962C8B-B14F-4D97-AF65-F5344CB8AC3E}">
        <p14:creationId xmlns:p14="http://schemas.microsoft.com/office/powerpoint/2010/main" val="3279180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下面介绍本文开发的装配系统的创新点</a:t>
            </a:r>
            <a:endParaRPr lang="en-US" altLang="zh-CN" dirty="0"/>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35</a:t>
            </a:fld>
            <a:endParaRPr lang="en-US"/>
          </a:p>
        </p:txBody>
      </p:sp>
    </p:spTree>
    <p:extLst>
      <p:ext uri="{BB962C8B-B14F-4D97-AF65-F5344CB8AC3E}">
        <p14:creationId xmlns:p14="http://schemas.microsoft.com/office/powerpoint/2010/main" val="2853283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是人机融合的装配方式。机器和人分别来完成各自擅长的任务，人来完成灵活性较高的装配同坐，机器保存装配流程指导工人操作，检测装配质量并记录数据。第二是实现了面向订单的混流装配的生产方式，手工装配的方式产线柔性较高，能根据实时订单需求来装配不同产品</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36</a:t>
            </a:fld>
            <a:endParaRPr lang="en-US"/>
          </a:p>
        </p:txBody>
      </p:sp>
    </p:spTree>
    <p:extLst>
      <p:ext uri="{BB962C8B-B14F-4D97-AF65-F5344CB8AC3E}">
        <p14:creationId xmlns:p14="http://schemas.microsoft.com/office/powerpoint/2010/main" val="284591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第三是可视化装配过程指引。系统通过灯光来指示工人抓取正确零件，通过文字、图片和视频等方式将装配工艺可视化后根据装配步骤来对工人进行装配指导</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37</a:t>
            </a:fld>
            <a:endParaRPr lang="en-US"/>
          </a:p>
        </p:txBody>
      </p:sp>
    </p:spTree>
    <p:extLst>
      <p:ext uri="{BB962C8B-B14F-4D97-AF65-F5344CB8AC3E}">
        <p14:creationId xmlns:p14="http://schemas.microsoft.com/office/powerpoint/2010/main" val="3951895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第四个是装配过程质量检测。通过手势识别技术检测工人是否抓取正确零件，通过图像识别技术检测工人装配是否正确，如果出现错误，系统发出警示。</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38</a:t>
            </a:fld>
            <a:endParaRPr lang="en-US"/>
          </a:p>
        </p:txBody>
      </p:sp>
    </p:spTree>
    <p:extLst>
      <p:ext uri="{BB962C8B-B14F-4D97-AF65-F5344CB8AC3E}">
        <p14:creationId xmlns:p14="http://schemas.microsoft.com/office/powerpoint/2010/main" val="405165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第五个是数据可追溯和可视化反馈。系统会自动记录产品装配过程中的关键数据，实现数据可追溯。并且可以将事实的生产数据可视化后显示在车间电子看板和企业管理层电脑上，企业管理层可以及时了解到车间实时生产状态</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39</a:t>
            </a:fld>
            <a:endParaRPr lang="en-US"/>
          </a:p>
        </p:txBody>
      </p:sp>
    </p:spTree>
    <p:extLst>
      <p:ext uri="{BB962C8B-B14F-4D97-AF65-F5344CB8AC3E}">
        <p14:creationId xmlns:p14="http://schemas.microsoft.com/office/powerpoint/2010/main" val="197218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我们知道，</a:t>
            </a:r>
            <a:r>
              <a:rPr lang="en-US" altLang="zh-CN" sz="1200" dirty="0"/>
              <a:t>2013</a:t>
            </a:r>
            <a:r>
              <a:rPr lang="zh-CN" altLang="en-US" sz="1200" dirty="0"/>
              <a:t>年，德国政府提出工业</a:t>
            </a:r>
            <a:r>
              <a:rPr lang="en-US" altLang="zh-CN" sz="1200" dirty="0"/>
              <a:t>4.0</a:t>
            </a:r>
            <a:r>
              <a:rPr lang="zh-CN" altLang="en-US" sz="1200" dirty="0"/>
              <a:t>的概念，也就是第四次工业革命，在这一浪潮下，当前智能制造、工业互联网、物联网和人工智能等技术正在飞快地改变这个世界。制造业作为我国的支柱产业，中国政府也在</a:t>
            </a:r>
            <a:r>
              <a:rPr lang="en-US" altLang="zh-CN" sz="1200" dirty="0"/>
              <a:t>2015</a:t>
            </a:r>
            <a:r>
              <a:rPr lang="zh-CN" altLang="en-US" sz="1200" dirty="0"/>
              <a:t>年发布了中国制造</a:t>
            </a:r>
            <a:r>
              <a:rPr lang="en-US" altLang="zh-CN" sz="1200" dirty="0"/>
              <a:t>2025</a:t>
            </a:r>
            <a:r>
              <a:rPr lang="zh-CN" altLang="en-US" sz="1200" dirty="0"/>
              <a:t>的行动纲领来推动制造的转型升级。另一方面，社会经济和科技的进步让消费者的个性化需求越来越高，产品种类更加丰富，生产方式也将朝着定制化生产的方向发展</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4</a:t>
            </a:fld>
            <a:endParaRPr lang="en-US"/>
          </a:p>
        </p:txBody>
      </p:sp>
    </p:spTree>
    <p:extLst>
      <p:ext uri="{BB962C8B-B14F-4D97-AF65-F5344CB8AC3E}">
        <p14:creationId xmlns:p14="http://schemas.microsoft.com/office/powerpoint/2010/main" val="1200106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最后是离线培训功能。在没有生产任务时，可以对员工进行离线培训，可以进行产品信息的培训，也可以让工人进行模拟装配。</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40</a:t>
            </a:fld>
            <a:endParaRPr lang="en-US"/>
          </a:p>
        </p:txBody>
      </p:sp>
    </p:spTree>
    <p:extLst>
      <p:ext uri="{BB962C8B-B14F-4D97-AF65-F5344CB8AC3E}">
        <p14:creationId xmlns:p14="http://schemas.microsoft.com/office/powerpoint/2010/main" val="132535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下面展示本课题的研究成果</a:t>
            </a:r>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41</a:t>
            </a:fld>
            <a:endParaRPr lang="en-US"/>
          </a:p>
        </p:txBody>
      </p:sp>
    </p:spTree>
    <p:extLst>
      <p:ext uri="{BB962C8B-B14F-4D97-AF65-F5344CB8AC3E}">
        <p14:creationId xmlns:p14="http://schemas.microsoft.com/office/powerpoint/2010/main" val="1628596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这是本课题研究实现的装配台实体；</a:t>
            </a:r>
            <a:endParaRPr lang="en-US" altLang="zh-CN" dirty="0"/>
          </a:p>
          <a:p>
            <a:r>
              <a:rPr lang="zh-CN" altLang="en-US" dirty="0"/>
              <a:t>这个是管理员系统，在该系统中可以调试所有设备和导入装配工艺；</a:t>
            </a:r>
            <a:endParaRPr lang="en-US" altLang="zh-CN" dirty="0"/>
          </a:p>
          <a:p>
            <a:r>
              <a:rPr lang="zh-CN" altLang="en-US" dirty="0"/>
              <a:t>这是用户系统，工人使用这个系统完成产品的装配和离线培训；</a:t>
            </a:r>
            <a:endParaRPr lang="en-US" altLang="zh-CN" dirty="0"/>
          </a:p>
          <a:p>
            <a:r>
              <a:rPr lang="zh-CN" altLang="en-US" dirty="0"/>
              <a:t>这是数据报表系统，车间调度员和企业管理层可以实时获取车间生产现状</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42</a:t>
            </a:fld>
            <a:endParaRPr lang="en-US"/>
          </a:p>
        </p:txBody>
      </p:sp>
    </p:spTree>
    <p:extLst>
      <p:ext uri="{BB962C8B-B14F-4D97-AF65-F5344CB8AC3E}">
        <p14:creationId xmlns:p14="http://schemas.microsoft.com/office/powerpoint/2010/main" val="2592089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下面通过一个视频来展示本文研究的装配台的运行实例</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43</a:t>
            </a:fld>
            <a:endParaRPr lang="en-US"/>
          </a:p>
        </p:txBody>
      </p:sp>
    </p:spTree>
    <p:extLst>
      <p:ext uri="{BB962C8B-B14F-4D97-AF65-F5344CB8AC3E}">
        <p14:creationId xmlns:p14="http://schemas.microsoft.com/office/powerpoint/2010/main" val="2628515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以上是本课题的全部研究内容</a:t>
            </a:r>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44</a:t>
            </a:fld>
            <a:endParaRPr lang="en-US"/>
          </a:p>
        </p:txBody>
      </p:sp>
    </p:spTree>
    <p:extLst>
      <p:ext uri="{BB962C8B-B14F-4D97-AF65-F5344CB8AC3E}">
        <p14:creationId xmlns:p14="http://schemas.microsoft.com/office/powerpoint/2010/main" val="37578710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本课题的研究主要完成了六大块的工作。装配系统解决方案设计、</a:t>
            </a:r>
            <a:r>
              <a:rPr lang="en-US" altLang="zh-CN" dirty="0"/>
              <a:t>Kinect</a:t>
            </a:r>
            <a:r>
              <a:rPr lang="zh-CN" altLang="en-US" dirty="0"/>
              <a:t>底层开发实现手势识别、图像识别算法开发、装配可视化指引的开发、工作台硬件布局的搭建和系统的软件实现。</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45</a:t>
            </a:fld>
            <a:endParaRPr lang="en-US"/>
          </a:p>
        </p:txBody>
      </p:sp>
    </p:spTree>
    <p:extLst>
      <p:ext uri="{BB962C8B-B14F-4D97-AF65-F5344CB8AC3E}">
        <p14:creationId xmlns:p14="http://schemas.microsoft.com/office/powerpoint/2010/main" val="39712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当然，由于本人的精力和能力有限，还有许多方面需要得到完善，主要有以下三个方面：</a:t>
            </a:r>
            <a:endParaRPr lang="en-US" altLang="zh-CN" dirty="0"/>
          </a:p>
          <a:p>
            <a:r>
              <a:rPr lang="zh-CN" altLang="en-US" dirty="0"/>
              <a:t>首先是硬件布局的优化、第二个是</a:t>
            </a:r>
            <a:r>
              <a:rPr lang="en-US" altLang="zh-CN" dirty="0"/>
              <a:t>Kinect</a:t>
            </a:r>
            <a:r>
              <a:rPr lang="zh-CN" altLang="en-US" dirty="0"/>
              <a:t>的优化，</a:t>
            </a:r>
            <a:r>
              <a:rPr lang="en-US" altLang="zh-CN" dirty="0"/>
              <a:t>Kinect</a:t>
            </a:r>
            <a:r>
              <a:rPr lang="zh-CN" altLang="en-US" dirty="0"/>
              <a:t>由于自身的局限性捕捉到的范围有限，后期考虑使用更为先进的设备替代</a:t>
            </a:r>
            <a:r>
              <a:rPr lang="en-US" altLang="zh-CN" dirty="0"/>
              <a:t>Kinect</a:t>
            </a:r>
            <a:r>
              <a:rPr lang="zh-CN" altLang="en-US" dirty="0"/>
              <a:t>或者使用多个</a:t>
            </a:r>
            <a:r>
              <a:rPr lang="en-US" altLang="zh-CN" dirty="0"/>
              <a:t>Kinect</a:t>
            </a:r>
            <a:r>
              <a:rPr lang="zh-CN" altLang="en-US"/>
              <a:t>组合；第三个是相机识别算法的优化以提高图像识别的准确率并降低运行耗时。</a:t>
            </a:r>
            <a:endParaRPr lang="zh-CN" altLang="en-US" dirty="0"/>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46</a:t>
            </a:fld>
            <a:endParaRPr lang="en-US"/>
          </a:p>
        </p:txBody>
      </p:sp>
    </p:spTree>
    <p:extLst>
      <p:ext uri="{BB962C8B-B14F-4D97-AF65-F5344CB8AC3E}">
        <p14:creationId xmlns:p14="http://schemas.microsoft.com/office/powerpoint/2010/main" val="387217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当前，我国制造业有优势也有劣势。优势是伴随着改革开放</a:t>
            </a:r>
            <a:r>
              <a:rPr lang="en-US" altLang="zh-CN" dirty="0"/>
              <a:t>40</a:t>
            </a:r>
            <a:r>
              <a:rPr lang="zh-CN" altLang="en-US" dirty="0"/>
              <a:t>年，制造业得到了飞速的发展，国内有一定的工业基础，相关配套设施也比较完善。其次，政府也在大力推动制造业发展。当然我们也要意识到，我们的制造业大部分是粗放型和劳动密集型产业，企业智能化水平严重不足，随着国内人口红利的逐渐消失，传统制造业已经开始逐渐向东南亚转移，我国制造业正在面临着极大的挑战。</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5</a:t>
            </a:fld>
            <a:endParaRPr lang="en-US"/>
          </a:p>
        </p:txBody>
      </p:sp>
    </p:spTree>
    <p:extLst>
      <p:ext uri="{BB962C8B-B14F-4D97-AF65-F5344CB8AC3E}">
        <p14:creationId xmlns:p14="http://schemas.microsoft.com/office/powerpoint/2010/main" val="96994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本文研究的是装配系统，针对的是产品装配这一步。装配是产品生产周期的最后一步，占据了</a:t>
            </a:r>
            <a:r>
              <a:rPr lang="en-US" altLang="zh-CN" dirty="0"/>
              <a:t>40%</a:t>
            </a:r>
            <a:r>
              <a:rPr lang="zh-CN" altLang="en-US" dirty="0"/>
              <a:t>～</a:t>
            </a:r>
            <a:r>
              <a:rPr lang="en-US" altLang="zh-CN" dirty="0"/>
              <a:t>60%</a:t>
            </a:r>
            <a:r>
              <a:rPr lang="zh-CN" altLang="en-US" dirty="0"/>
              <a:t>的时间，非常关键，直接影响产品质量和生产效率和成本。装配是企业生产过程中的难点，装配对灵活性的要求很高，自动化难以实现，而国内工人的流动性较高，受教育水平较低，这导致了工人培训成本高，生产效率低下，质量不稳定等问题，随着产品种类的增多，这些问题会越来越严重</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6</a:t>
            </a:fld>
            <a:endParaRPr lang="en-US"/>
          </a:p>
        </p:txBody>
      </p:sp>
    </p:spTree>
    <p:extLst>
      <p:ext uri="{BB962C8B-B14F-4D97-AF65-F5344CB8AC3E}">
        <p14:creationId xmlns:p14="http://schemas.microsoft.com/office/powerpoint/2010/main" val="221418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研究主要有四个方面的意义，本文研究的装配系统能够极大提高产线的柔性和产品装配质量以及生产效率，并且能降低生产成本，打通企业内部的信息断层，并以此提高企业的智能化水平，推动制造业的转型升级</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7</a:t>
            </a:fld>
            <a:endParaRPr lang="en-US"/>
          </a:p>
        </p:txBody>
      </p:sp>
    </p:spTree>
    <p:extLst>
      <p:ext uri="{BB962C8B-B14F-4D97-AF65-F5344CB8AC3E}">
        <p14:creationId xmlns:p14="http://schemas.microsoft.com/office/powerpoint/2010/main" val="259863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下面介绍本文的研究目标和内容</a:t>
            </a:r>
          </a:p>
        </p:txBody>
      </p:sp>
      <p:sp>
        <p:nvSpPr>
          <p:cNvPr id="4" name="页眉占位符 3"/>
          <p:cNvSpPr>
            <a:spLocks noGrp="1"/>
          </p:cNvSpPr>
          <p:nvPr>
            <p:ph type="hdr" sz="quarter"/>
          </p:nvPr>
        </p:nvSpPr>
        <p:spPr/>
        <p:txBody>
          <a:bodyPr/>
          <a:lstStyle/>
          <a:p>
            <a:pPr>
              <a:defRPr/>
            </a:pPr>
            <a:r>
              <a:rPr lang="en-US"/>
              <a:t>KEK</a:t>
            </a:r>
          </a:p>
        </p:txBody>
      </p:sp>
      <p:sp>
        <p:nvSpPr>
          <p:cNvPr id="5" name="日期占位符 4"/>
          <p:cNvSpPr>
            <a:spLocks noGrp="1"/>
          </p:cNvSpPr>
          <p:nvPr>
            <p:ph type="dt" idx="1"/>
          </p:nvPr>
        </p:nvSpPr>
        <p:spPr/>
        <p:txBody>
          <a:bodyPr/>
          <a:lstStyle/>
          <a:p>
            <a:pPr>
              <a:defRPr/>
            </a:pPr>
            <a:r>
              <a:rPr lang="en-US"/>
              <a:t>11/28/2012</a:t>
            </a:r>
          </a:p>
        </p:txBody>
      </p:sp>
      <p:sp>
        <p:nvSpPr>
          <p:cNvPr id="6" name="页脚占位符 5"/>
          <p:cNvSpPr>
            <a:spLocks noGrp="1"/>
          </p:cNvSpPr>
          <p:nvPr>
            <p:ph type="ftr" sz="quarter" idx="4"/>
          </p:nvPr>
        </p:nvSpPr>
        <p:spPr/>
        <p:txBody>
          <a:bodyPr/>
          <a:lstStyle/>
          <a:p>
            <a:pPr>
              <a:defRPr/>
            </a:pPr>
            <a:r>
              <a:rPr lang="en-US"/>
              <a:t>Veranstalung</a:t>
            </a:r>
          </a:p>
        </p:txBody>
      </p:sp>
      <p:sp>
        <p:nvSpPr>
          <p:cNvPr id="7" name="灯片编号占位符 6"/>
          <p:cNvSpPr>
            <a:spLocks noGrp="1"/>
          </p:cNvSpPr>
          <p:nvPr>
            <p:ph type="sldNum" sz="quarter" idx="5"/>
          </p:nvPr>
        </p:nvSpPr>
        <p:spPr/>
        <p:txBody>
          <a:bodyPr/>
          <a:lstStyle/>
          <a:p>
            <a:pPr>
              <a:defRPr/>
            </a:pPr>
            <a:fld id="{07FE3FDB-7A0D-44DD-BE8D-3926B651E5D5}" type="slidenum">
              <a:rPr lang="en-US" smtClean="0"/>
              <a:pPr>
                <a:defRPr/>
              </a:pPr>
              <a:t>8</a:t>
            </a:fld>
            <a:endParaRPr lang="en-US"/>
          </a:p>
        </p:txBody>
      </p:sp>
    </p:spTree>
    <p:extLst>
      <p:ext uri="{BB962C8B-B14F-4D97-AF65-F5344CB8AC3E}">
        <p14:creationId xmlns:p14="http://schemas.microsoft.com/office/powerpoint/2010/main" val="11879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前面介绍过，装配对灵活性的要求是非常高的，机器的灵活性不足，实现自动化装配的难度较高，当前大部分中小批量的产品的装配需要依赖手工。但是随着产品种类的不断增多，人的缺陷也不断凸显，所以本文的研究目标不是全自动化的黑灯工厂也不是单纯的人工智能系统，而是要将人的灵活、智能和机器的精准高效进行有机结合，让工人来完成对灵活性要求较高的装配动作，机器保存产品的装配步骤以指导工人完成装配并检测装配质量和记录数据，以此实现人机融合的智能装配系统。换句话说，就是要让机器充当一个教练的角色来实时指导工人进行装配并在装配错误时发出警示。</a:t>
            </a:r>
          </a:p>
        </p:txBody>
      </p:sp>
      <p:sp>
        <p:nvSpPr>
          <p:cNvPr id="4" name="页眉占位符 3"/>
          <p:cNvSpPr>
            <a:spLocks noGrp="1"/>
          </p:cNvSpPr>
          <p:nvPr>
            <p:ph type="hdr" sz="quarter" idx="10"/>
          </p:nvPr>
        </p:nvSpPr>
        <p:spPr/>
        <p:txBody>
          <a:bodyPr/>
          <a:lstStyle/>
          <a:p>
            <a:pPr>
              <a:defRPr/>
            </a:pPr>
            <a:r>
              <a:rPr lang="en-US"/>
              <a:t>KEK</a:t>
            </a:r>
          </a:p>
        </p:txBody>
      </p:sp>
      <p:sp>
        <p:nvSpPr>
          <p:cNvPr id="5" name="日期占位符 4"/>
          <p:cNvSpPr>
            <a:spLocks noGrp="1"/>
          </p:cNvSpPr>
          <p:nvPr>
            <p:ph type="dt" idx="11"/>
          </p:nvPr>
        </p:nvSpPr>
        <p:spPr/>
        <p:txBody>
          <a:bodyPr/>
          <a:lstStyle/>
          <a:p>
            <a:pPr>
              <a:defRPr/>
            </a:pPr>
            <a:r>
              <a:rPr lang="en-US"/>
              <a:t>11/28/2012</a:t>
            </a:r>
          </a:p>
        </p:txBody>
      </p:sp>
      <p:sp>
        <p:nvSpPr>
          <p:cNvPr id="6" name="页脚占位符 5"/>
          <p:cNvSpPr>
            <a:spLocks noGrp="1"/>
          </p:cNvSpPr>
          <p:nvPr>
            <p:ph type="ftr" sz="quarter" idx="12"/>
          </p:nvPr>
        </p:nvSpPr>
        <p:spPr/>
        <p:txBody>
          <a:bodyPr/>
          <a:lstStyle/>
          <a:p>
            <a:pPr>
              <a:defRPr/>
            </a:pPr>
            <a:r>
              <a:rPr lang="en-US"/>
              <a:t>Veranstalung</a:t>
            </a:r>
          </a:p>
        </p:txBody>
      </p:sp>
      <p:sp>
        <p:nvSpPr>
          <p:cNvPr id="7" name="灯片编号占位符 6"/>
          <p:cNvSpPr>
            <a:spLocks noGrp="1"/>
          </p:cNvSpPr>
          <p:nvPr>
            <p:ph type="sldNum" sz="quarter" idx="13"/>
          </p:nvPr>
        </p:nvSpPr>
        <p:spPr/>
        <p:txBody>
          <a:bodyPr/>
          <a:lstStyle/>
          <a:p>
            <a:pPr>
              <a:defRPr/>
            </a:pPr>
            <a:fld id="{07FE3FDB-7A0D-44DD-BE8D-3926B651E5D5}" type="slidenum">
              <a:rPr lang="en-US" smtClean="0"/>
              <a:pPr>
                <a:defRPr/>
              </a:pPr>
              <a:t>9</a:t>
            </a:fld>
            <a:endParaRPr lang="en-US"/>
          </a:p>
        </p:txBody>
      </p:sp>
    </p:spTree>
    <p:extLst>
      <p:ext uri="{BB962C8B-B14F-4D97-AF65-F5344CB8AC3E}">
        <p14:creationId xmlns:p14="http://schemas.microsoft.com/office/powerpoint/2010/main" val="15046058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graphicFrame>
        <p:nvGraphicFramePr>
          <p:cNvPr id="5" name="Table 10"/>
          <p:cNvGraphicFramePr>
            <a:graphicFrameLocks noGrp="1"/>
          </p:cNvGraphicFramePr>
          <p:nvPr>
            <p:extLst>
              <p:ext uri="{D42A27DB-BD31-4B8C-83A1-F6EECF244321}">
                <p14:modId xmlns:p14="http://schemas.microsoft.com/office/powerpoint/2010/main" val="1429732648"/>
              </p:ext>
            </p:extLst>
          </p:nvPr>
        </p:nvGraphicFramePr>
        <p:xfrm>
          <a:off x="0" y="6684963"/>
          <a:ext cx="9144000" cy="188912"/>
        </p:xfrm>
        <a:graphic>
          <a:graphicData uri="http://schemas.openxmlformats.org/drawingml/2006/table">
            <a:tbl>
              <a:tblPr/>
              <a:tblGrid>
                <a:gridCol w="3239852">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980220">
                  <a:extLst>
                    <a:ext uri="{9D8B030D-6E8A-4147-A177-3AD203B41FA5}">
                      <a16:colId xmlns:a16="http://schemas.microsoft.com/office/drawing/2014/main" val="20002"/>
                    </a:ext>
                  </a:extLst>
                </a:gridCol>
                <a:gridCol w="1835696">
                  <a:extLst>
                    <a:ext uri="{9D8B030D-6E8A-4147-A177-3AD203B41FA5}">
                      <a16:colId xmlns:a16="http://schemas.microsoft.com/office/drawing/2014/main" val="20003"/>
                    </a:ext>
                  </a:extLst>
                </a:gridCol>
              </a:tblGrid>
              <a:tr h="188912">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a:t>
                      </a:r>
                      <a:r>
                        <a:rPr kumimoji="0" lang="en-US" altLang="de-DE" sz="1000" b="0" i="0" u="none" strike="noStrike" cap="none" normalizeH="0" baseline="0" dirty="0" err="1">
                          <a:ln>
                            <a:noFill/>
                          </a:ln>
                          <a:solidFill>
                            <a:srgbClr val="595959"/>
                          </a:solidFill>
                          <a:effectLst/>
                          <a:latin typeface="Calibri" panose="020F0502020204030204" pitchFamily="34" charset="0"/>
                          <a:ea typeface="宋体" pitchFamily="2" charset="-122"/>
                          <a:sym typeface="Wingdings" pitchFamily="2" charset="2"/>
                        </a:rPr>
                        <a:t>Caoan</a:t>
                      </a:r>
                      <a:r>
                        <a:rPr kumimoji="0" lang="en-US"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Road 4800, 201804 Shanghai, VR China</a:t>
                      </a:r>
                      <a:endParaRPr kumimoji="0" lang="de-DE" altLang="de-DE" sz="1000" b="1"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fr-FR"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ebdings" pitchFamily="18" charset="2"/>
                        </a:rPr>
                        <a:t></a:t>
                      </a:r>
                      <a:r>
                        <a:rPr kumimoji="0" lang="fr-FR"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ebdings" pitchFamily="18" charset="2"/>
                        </a:rPr>
                        <a:t>:</a:t>
                      </a:r>
                      <a:r>
                        <a:rPr kumimoji="0" lang="fr-FR" altLang="de-DE" sz="1000" b="1" i="0" u="none" strike="noStrike" cap="none" normalizeH="0" baseline="0" dirty="0">
                          <a:ln>
                            <a:noFill/>
                          </a:ln>
                          <a:solidFill>
                            <a:srgbClr val="595959"/>
                          </a:solidFill>
                          <a:effectLst/>
                          <a:latin typeface="Calibri" panose="020F0502020204030204" pitchFamily="34" charset="0"/>
                          <a:ea typeface="宋体" pitchFamily="2" charset="-122"/>
                          <a:sym typeface="Webdings" pitchFamily="18" charset="2"/>
                        </a:rPr>
                        <a:t>   </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cdhk.tongji.edu.cn</a:t>
                      </a: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fr-FR"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ebdings" pitchFamily="18"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2" pitchFamily="18" charset="2"/>
                        </a:rPr>
                        <a:t>:   </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rPr>
                        <a:t>++86 </a:t>
                      </a:r>
                      <a:r>
                        <a:rPr kumimoji="0" lang="en-US" altLang="zh-CN" sz="1000" b="0" i="0" u="none" strike="noStrike" cap="none" normalizeH="0" baseline="0" dirty="0">
                          <a:ln>
                            <a:noFill/>
                          </a:ln>
                          <a:solidFill>
                            <a:srgbClr val="595959"/>
                          </a:solidFill>
                          <a:effectLst/>
                          <a:latin typeface="Calibri" panose="020F0502020204030204" pitchFamily="34" charset="0"/>
                          <a:ea typeface="宋体" pitchFamily="2" charset="-122"/>
                        </a:rPr>
                        <a:t>15757826739</a:t>
                      </a:r>
                      <a:endPar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haibin.jiang@qq.com</a:t>
                      </a:r>
                      <a:endPar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extLst>
                  <a:ext uri="{0D108BD9-81ED-4DB2-BD59-A6C34878D82A}">
                    <a16:rowId xmlns:a16="http://schemas.microsoft.com/office/drawing/2014/main" val="10000"/>
                  </a:ext>
                </a:extLst>
              </a:tr>
            </a:tbl>
          </a:graphicData>
        </a:graphic>
      </p:graphicFrame>
      <p:pic>
        <p:nvPicPr>
          <p:cNvPr id="6" name="Picture 12" descr="D:\01_Manage\CDHK\Corporate Design\LOGO\中德学院标志 JPG格式\Welle_komplett.jpg"/>
          <p:cNvPicPr>
            <a:picLocks noChangeAspect="1" noChangeArrowheads="1"/>
          </p:cNvPicPr>
          <p:nvPr/>
        </p:nvPicPr>
        <p:blipFill>
          <a:blip r:embed="rId2" cstate="print"/>
          <a:srcRect t="18787"/>
          <a:stretch>
            <a:fillRect/>
          </a:stretch>
        </p:blipFill>
        <p:spPr bwMode="auto">
          <a:xfrm>
            <a:off x="5188448" y="1"/>
            <a:ext cx="3955551" cy="893852"/>
          </a:xfrm>
          <a:prstGeom prst="rect">
            <a:avLst/>
          </a:prstGeom>
          <a:noFill/>
          <a:ln w="9525">
            <a:noFill/>
            <a:miter lim="800000"/>
            <a:headEnd/>
            <a:tailEnd/>
          </a:ln>
        </p:spPr>
      </p:pic>
      <p:sp>
        <p:nvSpPr>
          <p:cNvPr id="7" name="矩形 6"/>
          <p:cNvSpPr/>
          <p:nvPr/>
        </p:nvSpPr>
        <p:spPr>
          <a:xfrm>
            <a:off x="2252663" y="900113"/>
            <a:ext cx="6891337" cy="215900"/>
          </a:xfrm>
          <a:prstGeom prst="rect">
            <a:avLst/>
          </a:prstGeom>
          <a:gradFill flip="none" rotWithShape="1">
            <a:gsLst>
              <a:gs pos="0">
                <a:schemeClr val="bg1">
                  <a:lumMod val="50000"/>
                </a:schemeClr>
              </a:gs>
              <a:gs pos="50000">
                <a:schemeClr val="bg1">
                  <a:lumMod val="80000"/>
                </a:schemeClr>
              </a:gs>
              <a:gs pos="100000">
                <a:schemeClr val="bg1">
                  <a:lumMod val="9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627063" fontAlgn="ctr">
              <a:tabLst>
                <a:tab pos="4394200" algn="l"/>
              </a:tabLst>
              <a:defRPr/>
            </a:pPr>
            <a:r>
              <a:rPr lang="de-DE" altLang="zh-CN" sz="1200" dirty="0">
                <a:solidFill>
                  <a:schemeClr val="bg1"/>
                </a:solidFill>
                <a:latin typeface="Calibri" pitchFamily="34" charset="0"/>
              </a:rPr>
              <a:t>                                                                                                        </a:t>
            </a:r>
            <a:r>
              <a:rPr lang="en-US" altLang="zh-CN" sz="1200" dirty="0">
                <a:solidFill>
                  <a:schemeClr val="bg1"/>
                </a:solidFill>
                <a:latin typeface="Calibri" pitchFamily="34" charset="0"/>
              </a:rPr>
              <a:t>JIANG </a:t>
            </a:r>
            <a:r>
              <a:rPr lang="en-US" altLang="zh-CN" sz="1200" dirty="0" err="1">
                <a:solidFill>
                  <a:schemeClr val="bg1"/>
                </a:solidFill>
                <a:latin typeface="Calibri" pitchFamily="34" charset="0"/>
              </a:rPr>
              <a:t>Haibin</a:t>
            </a:r>
            <a:endParaRPr lang="de-DE" altLang="zh-CN" sz="1200" dirty="0">
              <a:solidFill>
                <a:schemeClr val="tx1">
                  <a:lumMod val="95000"/>
                  <a:lumOff val="5000"/>
                </a:schemeClr>
              </a:solidFill>
              <a:latin typeface="微软雅黑" pitchFamily="34" charset="-122"/>
              <a:ea typeface="微软雅黑" pitchFamily="34" charset="-122"/>
            </a:endParaRPr>
          </a:p>
        </p:txBody>
      </p:sp>
      <p:pic>
        <p:nvPicPr>
          <p:cNvPr id="8" name="图片 13"/>
          <p:cNvPicPr>
            <a:picLocks noChangeAspect="1"/>
          </p:cNvPicPr>
          <p:nvPr/>
        </p:nvPicPr>
        <p:blipFill>
          <a:blip r:embed="rId3" cstate="print"/>
          <a:srcRect l="-508" r="54446"/>
          <a:stretch>
            <a:fillRect/>
          </a:stretch>
        </p:blipFill>
        <p:spPr bwMode="auto">
          <a:xfrm>
            <a:off x="1634091" y="-15593"/>
            <a:ext cx="1116139" cy="532255"/>
          </a:xfrm>
          <a:prstGeom prst="rect">
            <a:avLst/>
          </a:prstGeom>
          <a:noFill/>
          <a:ln w="9525">
            <a:noFill/>
            <a:miter lim="800000"/>
            <a:headEnd/>
            <a:tailEnd/>
          </a:ln>
        </p:spPr>
      </p:pic>
      <p:pic>
        <p:nvPicPr>
          <p:cNvPr id="9" name="Picture 6"/>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74" y="30823"/>
            <a:ext cx="468775" cy="57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p:cNvPicPr>
            <a:picLocks noChangeAspect="1" noChangeArrowheads="1"/>
          </p:cNvPicPr>
          <p:nvPr/>
        </p:nvPicPr>
        <p:blipFill>
          <a:blip r:embed="rId5" cstate="print"/>
          <a:srcRect b="9717"/>
          <a:stretch>
            <a:fillRect/>
          </a:stretch>
        </p:blipFill>
        <p:spPr bwMode="auto">
          <a:xfrm>
            <a:off x="489783" y="30823"/>
            <a:ext cx="1116139" cy="485839"/>
          </a:xfrm>
          <a:prstGeom prst="rect">
            <a:avLst/>
          </a:prstGeom>
          <a:noFill/>
          <a:ln w="9525">
            <a:noFill/>
            <a:miter lim="800000"/>
            <a:headEnd/>
            <a:tailEnd/>
          </a:ln>
        </p:spPr>
      </p:pic>
      <p:sp>
        <p:nvSpPr>
          <p:cNvPr id="3" name="Subtitle 2"/>
          <p:cNvSpPr>
            <a:spLocks noGrp="1"/>
          </p:cNvSpPr>
          <p:nvPr>
            <p:ph type="subTitle" idx="1"/>
          </p:nvPr>
        </p:nvSpPr>
        <p:spPr>
          <a:xfrm>
            <a:off x="2159999" y="4320000"/>
            <a:ext cx="6840000" cy="1872208"/>
          </a:xfrm>
          <a:solidFill>
            <a:srgbClr val="FFFFFF">
              <a:alpha val="30196"/>
            </a:srgbClr>
          </a:solidFill>
        </p:spPr>
        <p:txBody>
          <a:bodyPr/>
          <a:lstStyle>
            <a:lvl1pPr marL="0" indent="0" algn="l">
              <a:buNone/>
              <a:defRPr sz="280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10" name="Title 9"/>
          <p:cNvSpPr>
            <a:spLocks noGrp="1"/>
          </p:cNvSpPr>
          <p:nvPr>
            <p:ph type="title"/>
          </p:nvPr>
        </p:nvSpPr>
        <p:spPr>
          <a:xfrm>
            <a:off x="2160000" y="1260000"/>
            <a:ext cx="6840000" cy="2880320"/>
          </a:xfrm>
          <a:solidFill>
            <a:srgbClr val="FFFFFF">
              <a:alpha val="30196"/>
            </a:srgbClr>
          </a:solidFill>
        </p:spPr>
        <p:txBody>
          <a:bodyPr/>
          <a:lstStyle>
            <a:lvl1pPr algn="l">
              <a:defRPr b="1">
                <a:latin typeface="Calibri" panose="020F0502020204030204" pitchFamily="34" charset="0"/>
              </a:defRPr>
            </a:lvl1pPr>
          </a:lstStyle>
          <a:p>
            <a:r>
              <a:rPr lang="zh-CN" altLang="en-US" dirty="0"/>
              <a:t>单击此处编辑母版标题样式</a:t>
            </a:r>
            <a:endParaRPr lang="de-DE" dirty="0"/>
          </a:p>
        </p:txBody>
      </p:sp>
      <p:pic>
        <p:nvPicPr>
          <p:cNvPr id="12" name="Picture 4" descr="G:\WHT\WHT-Projekte\China\AMTC\Logo\Logo_entwurf_2013_2.tif"/>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l="2325" t="4562" r="1981" b="24631"/>
          <a:stretch>
            <a:fillRect/>
          </a:stretch>
        </p:blipFill>
        <p:spPr bwMode="auto">
          <a:xfrm>
            <a:off x="2778399" y="30823"/>
            <a:ext cx="1081093" cy="6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a:extLst>
              <a:ext uri="{FF2B5EF4-FFF2-40B4-BE49-F238E27FC236}">
                <a16:creationId xmlns:a16="http://schemas.microsoft.com/office/drawing/2014/main" id="{71A01DF0-0654-4106-9725-3A93A0FDE95D}"/>
              </a:ext>
            </a:extLst>
          </p:cNvPr>
          <p:cNvPicPr>
            <a:picLocks noChangeAspect="1"/>
          </p:cNvPicPr>
          <p:nvPr userDrawn="1"/>
        </p:nvPicPr>
        <p:blipFill>
          <a:blip r:embed="rId7" cstate="print"/>
          <a:srcRect l="52522" t="24344" r="-841"/>
          <a:stretch>
            <a:fillRect/>
          </a:stretch>
        </p:blipFill>
        <p:spPr bwMode="auto">
          <a:xfrm>
            <a:off x="144001" y="5912766"/>
            <a:ext cx="1982791" cy="682683"/>
          </a:xfrm>
          <a:prstGeom prst="rect">
            <a:avLst/>
          </a:prstGeom>
          <a:noFill/>
          <a:ln w="9525">
            <a:noFill/>
            <a:miter lim="800000"/>
            <a:headEnd/>
            <a:tailEnd/>
          </a:ln>
        </p:spPr>
      </p:pic>
      <p:pic>
        <p:nvPicPr>
          <p:cNvPr id="15" name="图片 14">
            <a:extLst>
              <a:ext uri="{FF2B5EF4-FFF2-40B4-BE49-F238E27FC236}">
                <a16:creationId xmlns:a16="http://schemas.microsoft.com/office/drawing/2014/main" id="{039ACF94-B408-4E56-B525-C26473D2CB45}"/>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309" t="24665" r="16501" b="19595"/>
          <a:stretch/>
        </p:blipFill>
        <p:spPr>
          <a:xfrm>
            <a:off x="3922707" y="75135"/>
            <a:ext cx="1280924" cy="490092"/>
          </a:xfrm>
          <a:prstGeom prst="rect">
            <a:avLst/>
          </a:prstGeom>
        </p:spPr>
      </p:pic>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Picture 5" descr="http://photo.tongji.edu.cn/photos/2007-10-11/b20071011143513.jpg"/>
          <p:cNvPicPr>
            <a:picLocks noChangeAspect="1" noChangeArrowheads="1"/>
          </p:cNvPicPr>
          <p:nvPr/>
        </p:nvPicPr>
        <p:blipFill>
          <a:blip r:embed="rId2" cstate="print"/>
          <a:srcRect/>
          <a:stretch>
            <a:fillRect/>
          </a:stretch>
        </p:blipFill>
        <p:spPr bwMode="auto">
          <a:xfrm>
            <a:off x="4667391" y="764685"/>
            <a:ext cx="4476610" cy="6093316"/>
          </a:xfrm>
          <a:prstGeom prst="rect">
            <a:avLst/>
          </a:prstGeom>
          <a:noFill/>
          <a:effectLst>
            <a:softEdge rad="635000"/>
          </a:effectLst>
        </p:spPr>
      </p:pic>
      <p:graphicFrame>
        <p:nvGraphicFramePr>
          <p:cNvPr id="5" name="Table 10"/>
          <p:cNvGraphicFramePr>
            <a:graphicFrameLocks noGrp="1"/>
          </p:cNvGraphicFramePr>
          <p:nvPr/>
        </p:nvGraphicFramePr>
        <p:xfrm>
          <a:off x="0" y="6684963"/>
          <a:ext cx="9144000" cy="188912"/>
        </p:xfrm>
        <a:graphic>
          <a:graphicData uri="http://schemas.openxmlformats.org/drawingml/2006/table">
            <a:tbl>
              <a:tblPr/>
              <a:tblGrid>
                <a:gridCol w="3239852">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980220">
                  <a:extLst>
                    <a:ext uri="{9D8B030D-6E8A-4147-A177-3AD203B41FA5}">
                      <a16:colId xmlns:a16="http://schemas.microsoft.com/office/drawing/2014/main" val="20002"/>
                    </a:ext>
                  </a:extLst>
                </a:gridCol>
                <a:gridCol w="1835696">
                  <a:extLst>
                    <a:ext uri="{9D8B030D-6E8A-4147-A177-3AD203B41FA5}">
                      <a16:colId xmlns:a16="http://schemas.microsoft.com/office/drawing/2014/main" val="20003"/>
                    </a:ext>
                  </a:extLst>
                </a:gridCol>
              </a:tblGrid>
              <a:tr h="188912">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a:t>
                      </a:r>
                      <a:r>
                        <a:rPr kumimoji="0" lang="en-US" altLang="de-DE" sz="1000" b="0" i="0" u="none" strike="noStrike" cap="none" normalizeH="0" baseline="0" dirty="0" err="1">
                          <a:ln>
                            <a:noFill/>
                          </a:ln>
                          <a:solidFill>
                            <a:srgbClr val="595959"/>
                          </a:solidFill>
                          <a:effectLst/>
                          <a:latin typeface="Calibri" panose="020F0502020204030204" pitchFamily="34" charset="0"/>
                          <a:ea typeface="宋体" pitchFamily="2" charset="-122"/>
                          <a:sym typeface="Wingdings" pitchFamily="2" charset="2"/>
                        </a:rPr>
                        <a:t>Caoan</a:t>
                      </a:r>
                      <a:r>
                        <a:rPr kumimoji="0" lang="en-US"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Road 4800, 201804 Shanghai, VR China</a:t>
                      </a:r>
                      <a:endParaRPr kumimoji="0" lang="de-DE" altLang="de-DE" sz="1000" b="1"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fr-FR"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ebdings" pitchFamily="18" charset="2"/>
                        </a:rPr>
                        <a:t></a:t>
                      </a:r>
                      <a:r>
                        <a:rPr kumimoji="0" lang="fr-FR"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ebdings" pitchFamily="18" charset="2"/>
                        </a:rPr>
                        <a:t>:</a:t>
                      </a:r>
                      <a:r>
                        <a:rPr kumimoji="0" lang="fr-FR" altLang="de-DE" sz="1000" b="1" i="0" u="none" strike="noStrike" cap="none" normalizeH="0" baseline="0" dirty="0">
                          <a:ln>
                            <a:noFill/>
                          </a:ln>
                          <a:solidFill>
                            <a:srgbClr val="595959"/>
                          </a:solidFill>
                          <a:effectLst/>
                          <a:latin typeface="Calibri" panose="020F0502020204030204" pitchFamily="34" charset="0"/>
                          <a:ea typeface="宋体" pitchFamily="2" charset="-122"/>
                          <a:sym typeface="Webdings" pitchFamily="18" charset="2"/>
                        </a:rPr>
                        <a:t>   </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cdhk.tongji.edu.cn</a:t>
                      </a: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fr-FR"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ebdings" pitchFamily="18"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2" pitchFamily="18" charset="2"/>
                        </a:rPr>
                        <a:t>:   </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rPr>
                        <a:t>++86 </a:t>
                      </a:r>
                      <a:r>
                        <a:rPr kumimoji="0" lang="en-US" altLang="zh-CN" sz="1000" b="0" i="0" u="none" strike="noStrike" cap="none" normalizeH="0" baseline="0" dirty="0">
                          <a:ln>
                            <a:noFill/>
                          </a:ln>
                          <a:solidFill>
                            <a:srgbClr val="595959"/>
                          </a:solidFill>
                          <a:effectLst/>
                          <a:latin typeface="Calibri" panose="020F0502020204030204" pitchFamily="34" charset="0"/>
                          <a:ea typeface="宋体" pitchFamily="2" charset="-122"/>
                        </a:rPr>
                        <a:t>15757826739</a:t>
                      </a:r>
                      <a:endPar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haibin.jiang@qq.com</a:t>
                      </a:r>
                      <a:endPar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extLst>
                  <a:ext uri="{0D108BD9-81ED-4DB2-BD59-A6C34878D82A}">
                    <a16:rowId xmlns:a16="http://schemas.microsoft.com/office/drawing/2014/main" val="10000"/>
                  </a:ext>
                </a:extLst>
              </a:tr>
            </a:tbl>
          </a:graphicData>
        </a:graphic>
      </p:graphicFrame>
      <p:pic>
        <p:nvPicPr>
          <p:cNvPr id="6" name="Picture 12" descr="D:\01_Manage\CDHK\Corporate Design\LOGO\中德学院标志 JPG格式\Welle_komplett.jpg"/>
          <p:cNvPicPr>
            <a:picLocks noChangeAspect="1" noChangeArrowheads="1"/>
          </p:cNvPicPr>
          <p:nvPr/>
        </p:nvPicPr>
        <p:blipFill>
          <a:blip r:embed="rId3" cstate="print"/>
          <a:srcRect t="18787"/>
          <a:stretch>
            <a:fillRect/>
          </a:stretch>
        </p:blipFill>
        <p:spPr bwMode="auto">
          <a:xfrm>
            <a:off x="5188448" y="1"/>
            <a:ext cx="3955551" cy="893852"/>
          </a:xfrm>
          <a:prstGeom prst="rect">
            <a:avLst/>
          </a:prstGeom>
          <a:noFill/>
          <a:ln w="9525">
            <a:noFill/>
            <a:miter lim="800000"/>
            <a:headEnd/>
            <a:tailEnd/>
          </a:ln>
        </p:spPr>
      </p:pic>
      <p:sp>
        <p:nvSpPr>
          <p:cNvPr id="7" name="矩形 6"/>
          <p:cNvSpPr/>
          <p:nvPr/>
        </p:nvSpPr>
        <p:spPr>
          <a:xfrm>
            <a:off x="2252663" y="900113"/>
            <a:ext cx="6891337" cy="215900"/>
          </a:xfrm>
          <a:prstGeom prst="rect">
            <a:avLst/>
          </a:prstGeom>
          <a:gradFill flip="none" rotWithShape="1">
            <a:gsLst>
              <a:gs pos="0">
                <a:schemeClr val="bg1">
                  <a:lumMod val="50000"/>
                </a:schemeClr>
              </a:gs>
              <a:gs pos="50000">
                <a:schemeClr val="bg1">
                  <a:lumMod val="80000"/>
                </a:schemeClr>
              </a:gs>
              <a:gs pos="100000">
                <a:schemeClr val="bg1">
                  <a:lumMod val="9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627063" fontAlgn="ctr">
              <a:tabLst>
                <a:tab pos="4394200" algn="l"/>
              </a:tabLst>
              <a:defRPr/>
            </a:pPr>
            <a:r>
              <a:rPr lang="de-DE" altLang="zh-CN" sz="1200" dirty="0">
                <a:solidFill>
                  <a:schemeClr val="bg1"/>
                </a:solidFill>
                <a:latin typeface="Calibri" pitchFamily="34" charset="0"/>
              </a:rPr>
              <a:t>                                                                                                        </a:t>
            </a:r>
            <a:r>
              <a:rPr lang="en-US" altLang="zh-CN" sz="1200" dirty="0">
                <a:solidFill>
                  <a:schemeClr val="bg1"/>
                </a:solidFill>
                <a:latin typeface="Calibri" pitchFamily="34" charset="0"/>
              </a:rPr>
              <a:t>JIANG </a:t>
            </a:r>
            <a:r>
              <a:rPr lang="en-US" altLang="zh-CN" sz="1200" dirty="0" err="1">
                <a:solidFill>
                  <a:schemeClr val="bg1"/>
                </a:solidFill>
                <a:latin typeface="Calibri" pitchFamily="34" charset="0"/>
              </a:rPr>
              <a:t>Haibin</a:t>
            </a:r>
            <a:endParaRPr lang="de-DE" altLang="zh-CN" sz="1200" dirty="0">
              <a:solidFill>
                <a:schemeClr val="tx1">
                  <a:lumMod val="95000"/>
                  <a:lumOff val="5000"/>
                </a:schemeClr>
              </a:solidFill>
              <a:latin typeface="微软雅黑" pitchFamily="34" charset="-122"/>
              <a:ea typeface="微软雅黑" pitchFamily="34" charset="-122"/>
            </a:endParaRPr>
          </a:p>
        </p:txBody>
      </p:sp>
      <p:sp>
        <p:nvSpPr>
          <p:cNvPr id="3" name="Subtitle 2"/>
          <p:cNvSpPr>
            <a:spLocks noGrp="1"/>
          </p:cNvSpPr>
          <p:nvPr>
            <p:ph type="subTitle" idx="1"/>
          </p:nvPr>
        </p:nvSpPr>
        <p:spPr>
          <a:xfrm>
            <a:off x="2159999" y="4320000"/>
            <a:ext cx="6840000" cy="1872208"/>
          </a:xfrm>
          <a:solidFill>
            <a:srgbClr val="FFFFFF">
              <a:alpha val="30196"/>
            </a:srgbClr>
          </a:solidFill>
        </p:spPr>
        <p:txBody>
          <a:bodyPr/>
          <a:lstStyle>
            <a:lvl1pPr marL="0" indent="0" algn="l">
              <a:buNone/>
              <a:defRPr sz="280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10" name="Title 9"/>
          <p:cNvSpPr>
            <a:spLocks noGrp="1"/>
          </p:cNvSpPr>
          <p:nvPr>
            <p:ph type="title"/>
          </p:nvPr>
        </p:nvSpPr>
        <p:spPr>
          <a:xfrm>
            <a:off x="2160000" y="1260000"/>
            <a:ext cx="6840000" cy="2880320"/>
          </a:xfrm>
          <a:solidFill>
            <a:srgbClr val="FFFFFF">
              <a:alpha val="30196"/>
            </a:srgbClr>
          </a:solidFill>
        </p:spPr>
        <p:txBody>
          <a:bodyPr/>
          <a:lstStyle>
            <a:lvl1pPr algn="l">
              <a:defRPr b="1">
                <a:latin typeface="Calibri" panose="020F0502020204030204" pitchFamily="34" charset="0"/>
              </a:defRPr>
            </a:lvl1pPr>
          </a:lstStyle>
          <a:p>
            <a:r>
              <a:rPr lang="zh-CN" altLang="en-US" dirty="0"/>
              <a:t>单击此处编辑母版标题样式</a:t>
            </a:r>
            <a:endParaRPr lang="de-DE" dirty="0"/>
          </a:p>
        </p:txBody>
      </p:sp>
      <p:pic>
        <p:nvPicPr>
          <p:cNvPr id="13" name="图片 13">
            <a:extLst>
              <a:ext uri="{FF2B5EF4-FFF2-40B4-BE49-F238E27FC236}">
                <a16:creationId xmlns:a16="http://schemas.microsoft.com/office/drawing/2014/main" id="{1DFAF475-1C9E-4A70-97F1-9E0879D0EF79}"/>
              </a:ext>
            </a:extLst>
          </p:cNvPr>
          <p:cNvPicPr>
            <a:picLocks noChangeAspect="1"/>
          </p:cNvPicPr>
          <p:nvPr userDrawn="1"/>
        </p:nvPicPr>
        <p:blipFill>
          <a:blip r:embed="rId4" cstate="print"/>
          <a:srcRect l="-508" r="54446"/>
          <a:stretch>
            <a:fillRect/>
          </a:stretch>
        </p:blipFill>
        <p:spPr bwMode="auto">
          <a:xfrm>
            <a:off x="1634091" y="-15593"/>
            <a:ext cx="1116139" cy="532255"/>
          </a:xfrm>
          <a:prstGeom prst="rect">
            <a:avLst/>
          </a:prstGeom>
          <a:noFill/>
          <a:ln w="9525">
            <a:noFill/>
            <a:miter lim="800000"/>
            <a:headEnd/>
            <a:tailEnd/>
          </a:ln>
        </p:spPr>
      </p:pic>
      <p:pic>
        <p:nvPicPr>
          <p:cNvPr id="14" name="Picture 6">
            <a:extLst>
              <a:ext uri="{FF2B5EF4-FFF2-40B4-BE49-F238E27FC236}">
                <a16:creationId xmlns:a16="http://schemas.microsoft.com/office/drawing/2014/main" id="{553081BD-B983-4700-B868-762DA448475F}"/>
              </a:ext>
            </a:extLst>
          </p:cNvPr>
          <p:cNvPicPr>
            <a:picLocks noChangeAspect="1" noChangeArrowheads="1"/>
          </p:cNvPicPr>
          <p:nvPr userDrawn="1"/>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74" y="30823"/>
            <a:ext cx="468775" cy="57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a:extLst>
              <a:ext uri="{FF2B5EF4-FFF2-40B4-BE49-F238E27FC236}">
                <a16:creationId xmlns:a16="http://schemas.microsoft.com/office/drawing/2014/main" id="{DDBAD625-CCE3-4385-A083-3E6BD45FE253}"/>
              </a:ext>
            </a:extLst>
          </p:cNvPr>
          <p:cNvPicPr>
            <a:picLocks noChangeAspect="1" noChangeArrowheads="1"/>
          </p:cNvPicPr>
          <p:nvPr userDrawn="1"/>
        </p:nvPicPr>
        <p:blipFill>
          <a:blip r:embed="rId6" cstate="print"/>
          <a:srcRect b="9717"/>
          <a:stretch>
            <a:fillRect/>
          </a:stretch>
        </p:blipFill>
        <p:spPr bwMode="auto">
          <a:xfrm>
            <a:off x="489783" y="30823"/>
            <a:ext cx="1116139" cy="485839"/>
          </a:xfrm>
          <a:prstGeom prst="rect">
            <a:avLst/>
          </a:prstGeom>
          <a:noFill/>
          <a:ln w="9525">
            <a:noFill/>
            <a:miter lim="800000"/>
            <a:headEnd/>
            <a:tailEnd/>
          </a:ln>
        </p:spPr>
      </p:pic>
      <p:pic>
        <p:nvPicPr>
          <p:cNvPr id="16" name="Picture 4" descr="G:\WHT\WHT-Projekte\China\AMTC\Logo\Logo_entwurf_2013_2.tif">
            <a:extLst>
              <a:ext uri="{FF2B5EF4-FFF2-40B4-BE49-F238E27FC236}">
                <a16:creationId xmlns:a16="http://schemas.microsoft.com/office/drawing/2014/main" id="{268E4B4A-B522-49DC-867D-961CF9A3D9B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l="2325" t="4562" r="1981" b="24631"/>
          <a:stretch>
            <a:fillRect/>
          </a:stretch>
        </p:blipFill>
        <p:spPr bwMode="auto">
          <a:xfrm>
            <a:off x="2778399" y="30823"/>
            <a:ext cx="1081093" cy="6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7D1912EC-F134-45F7-82E3-46F0AAA20713}"/>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309" t="24665" r="16501" b="19595"/>
          <a:stretch/>
        </p:blipFill>
        <p:spPr>
          <a:xfrm>
            <a:off x="3922707" y="75135"/>
            <a:ext cx="1280924" cy="490092"/>
          </a:xfrm>
          <a:prstGeom prst="rect">
            <a:avLst/>
          </a:prstGeom>
        </p:spPr>
      </p:pic>
      <p:pic>
        <p:nvPicPr>
          <p:cNvPr id="18" name="图片 17">
            <a:extLst>
              <a:ext uri="{FF2B5EF4-FFF2-40B4-BE49-F238E27FC236}">
                <a16:creationId xmlns:a16="http://schemas.microsoft.com/office/drawing/2014/main" id="{ED2EEABF-205C-42F3-87D3-32A0F3C3DC37}"/>
              </a:ext>
            </a:extLst>
          </p:cNvPr>
          <p:cNvPicPr>
            <a:picLocks noChangeAspect="1"/>
          </p:cNvPicPr>
          <p:nvPr userDrawn="1"/>
        </p:nvPicPr>
        <p:blipFill>
          <a:blip r:embed="rId9" cstate="print"/>
          <a:srcRect l="52522" t="24344" r="-841"/>
          <a:stretch>
            <a:fillRect/>
          </a:stretch>
        </p:blipFill>
        <p:spPr bwMode="auto">
          <a:xfrm>
            <a:off x="36000" y="6192200"/>
            <a:ext cx="1254125" cy="431800"/>
          </a:xfrm>
          <a:prstGeom prst="rect">
            <a:avLst/>
          </a:prstGeom>
          <a:noFill/>
          <a:ln w="9525">
            <a:noFill/>
            <a:miter lim="800000"/>
            <a:headEnd/>
            <a:tailEnd/>
          </a:ln>
        </p:spPr>
      </p:pic>
    </p:spTree>
    <p:extLst>
      <p:ext uri="{BB962C8B-B14F-4D97-AF65-F5344CB8AC3E}">
        <p14:creationId xmlns:p14="http://schemas.microsoft.com/office/powerpoint/2010/main" val="1589763171"/>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pic>
        <p:nvPicPr>
          <p:cNvPr id="5" name="Picture 12" descr="D:\01_Manage\CDHK\Corporate Design\LOGO\中德学院标志 JPG格式\Welle_komplett.jpg"/>
          <p:cNvPicPr>
            <a:picLocks noChangeAspect="1" noChangeArrowheads="1"/>
          </p:cNvPicPr>
          <p:nvPr/>
        </p:nvPicPr>
        <p:blipFill>
          <a:blip r:embed="rId2" cstate="print"/>
          <a:srcRect t="18787"/>
          <a:stretch>
            <a:fillRect/>
          </a:stretch>
        </p:blipFill>
        <p:spPr bwMode="auto">
          <a:xfrm>
            <a:off x="6624638" y="0"/>
            <a:ext cx="2519362" cy="546100"/>
          </a:xfrm>
          <a:prstGeom prst="rect">
            <a:avLst/>
          </a:prstGeom>
          <a:noFill/>
          <a:ln w="9525">
            <a:noFill/>
            <a:miter lim="800000"/>
            <a:headEnd/>
            <a:tailEnd/>
          </a:ln>
        </p:spPr>
      </p:pic>
      <p:sp>
        <p:nvSpPr>
          <p:cNvPr id="6" name="矩形 5"/>
          <p:cNvSpPr/>
          <p:nvPr/>
        </p:nvSpPr>
        <p:spPr>
          <a:xfrm>
            <a:off x="1979613" y="539750"/>
            <a:ext cx="7164387" cy="180975"/>
          </a:xfrm>
          <a:prstGeom prst="rect">
            <a:avLst/>
          </a:prstGeom>
          <a:gradFill flip="none" rotWithShape="1">
            <a:gsLst>
              <a:gs pos="0">
                <a:schemeClr val="bg1">
                  <a:lumMod val="50000"/>
                </a:schemeClr>
              </a:gs>
              <a:gs pos="50000">
                <a:schemeClr val="bg1">
                  <a:lumMod val="80000"/>
                </a:schemeClr>
              </a:gs>
              <a:gs pos="100000">
                <a:schemeClr val="bg1">
                  <a:lumMod val="9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627063" fontAlgn="ctr">
              <a:tabLst>
                <a:tab pos="5021263" algn="l"/>
              </a:tabLst>
              <a:defRPr/>
            </a:pPr>
            <a:r>
              <a:rPr lang="de-DE" altLang="zh-CN" sz="1000" dirty="0">
                <a:solidFill>
                  <a:schemeClr val="bg1"/>
                </a:solidFill>
                <a:latin typeface="Calibri" pitchFamily="34" charset="0"/>
              </a:rPr>
              <a:t>	</a:t>
            </a:r>
            <a:r>
              <a:rPr lang="en-US" altLang="zh-CN" sz="1200" dirty="0">
                <a:solidFill>
                  <a:schemeClr val="bg1">
                    <a:lumMod val="50000"/>
                  </a:schemeClr>
                </a:solidFill>
                <a:latin typeface="Calibri" pitchFamily="34" charset="0"/>
              </a:rPr>
              <a:t>JIANG </a:t>
            </a:r>
            <a:r>
              <a:rPr lang="en-US" altLang="zh-CN" sz="1200" dirty="0" err="1">
                <a:solidFill>
                  <a:schemeClr val="bg1">
                    <a:lumMod val="50000"/>
                  </a:schemeClr>
                </a:solidFill>
                <a:latin typeface="Calibri" pitchFamily="34" charset="0"/>
              </a:rPr>
              <a:t>Haibin</a:t>
            </a:r>
            <a:endParaRPr lang="de-DE" altLang="zh-CN" sz="1200" dirty="0">
              <a:solidFill>
                <a:schemeClr val="tx1">
                  <a:lumMod val="95000"/>
                  <a:lumOff val="5000"/>
                </a:schemeClr>
              </a:solidFill>
              <a:latin typeface="微软雅黑" pitchFamily="34" charset="-122"/>
              <a:ea typeface="微软雅黑" pitchFamily="34" charset="-122"/>
            </a:endParaRPr>
          </a:p>
        </p:txBody>
      </p:sp>
      <p:pic>
        <p:nvPicPr>
          <p:cNvPr id="7" name="图片 13"/>
          <p:cNvPicPr>
            <a:picLocks noChangeAspect="1"/>
          </p:cNvPicPr>
          <p:nvPr/>
        </p:nvPicPr>
        <p:blipFill>
          <a:blip r:embed="rId3" cstate="print"/>
          <a:srcRect l="-508" r="54446"/>
          <a:stretch>
            <a:fillRect/>
          </a:stretch>
        </p:blipFill>
        <p:spPr bwMode="auto">
          <a:xfrm>
            <a:off x="2092066" y="0"/>
            <a:ext cx="1131887" cy="539750"/>
          </a:xfrm>
          <a:prstGeom prst="rect">
            <a:avLst/>
          </a:prstGeom>
          <a:noFill/>
          <a:ln w="9525">
            <a:noFill/>
            <a:miter lim="800000"/>
            <a:headEnd/>
            <a:tailEnd/>
          </a:ln>
        </p:spPr>
      </p:pic>
      <p:pic>
        <p:nvPicPr>
          <p:cNvPr id="8" name="Picture 6"/>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620000" cy="198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3"/>
          <p:cNvPicPr>
            <a:picLocks noChangeAspect="1" noChangeArrowheads="1"/>
          </p:cNvPicPr>
          <p:nvPr/>
        </p:nvPicPr>
        <p:blipFill>
          <a:blip r:embed="rId5" cstate="print"/>
          <a:srcRect b="9717"/>
          <a:stretch>
            <a:fillRect/>
          </a:stretch>
        </p:blipFill>
        <p:spPr bwMode="auto">
          <a:xfrm>
            <a:off x="576263" y="0"/>
            <a:ext cx="1398587" cy="539750"/>
          </a:xfrm>
          <a:prstGeom prst="rect">
            <a:avLst/>
          </a:prstGeom>
          <a:noFill/>
          <a:ln w="9525">
            <a:noFill/>
            <a:miter lim="800000"/>
            <a:headEnd/>
            <a:tailEnd/>
          </a:ln>
        </p:spPr>
      </p:pic>
      <p:sp>
        <p:nvSpPr>
          <p:cNvPr id="3" name="Subtitle 2"/>
          <p:cNvSpPr>
            <a:spLocks noGrp="1"/>
          </p:cNvSpPr>
          <p:nvPr>
            <p:ph type="subTitle" idx="1"/>
          </p:nvPr>
        </p:nvSpPr>
        <p:spPr>
          <a:xfrm>
            <a:off x="1908000" y="1584000"/>
            <a:ext cx="7200000" cy="5040000"/>
          </a:xfrm>
          <a:solidFill>
            <a:srgbClr val="FFFFFF">
              <a:alpha val="30196"/>
            </a:srgbClr>
          </a:solidFill>
        </p:spPr>
        <p:txBody>
          <a:bodyPr/>
          <a:lstStyle>
            <a:lvl1pPr marL="0" indent="0" algn="l">
              <a:buNone/>
              <a:defRPr sz="200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endParaRPr lang="en-US" dirty="0"/>
          </a:p>
        </p:txBody>
      </p:sp>
      <p:sp>
        <p:nvSpPr>
          <p:cNvPr id="10" name="Title 9"/>
          <p:cNvSpPr>
            <a:spLocks noGrp="1"/>
          </p:cNvSpPr>
          <p:nvPr>
            <p:ph type="title"/>
          </p:nvPr>
        </p:nvSpPr>
        <p:spPr>
          <a:xfrm>
            <a:off x="1908000" y="792000"/>
            <a:ext cx="7200000" cy="720000"/>
          </a:xfrm>
          <a:solidFill>
            <a:srgbClr val="FFFFFF">
              <a:alpha val="30196"/>
            </a:srgbClr>
          </a:solidFill>
        </p:spPr>
        <p:txBody>
          <a:bodyPr/>
          <a:lstStyle>
            <a:lvl1pPr algn="l">
              <a:defRPr sz="2800" b="1">
                <a:latin typeface="Calibri" panose="020F0502020204030204" pitchFamily="34" charset="0"/>
              </a:defRPr>
            </a:lvl1pPr>
          </a:lstStyle>
          <a:p>
            <a:r>
              <a:rPr lang="zh-CN" altLang="en-US" dirty="0"/>
              <a:t>单击此处编辑母版标题样式</a:t>
            </a:r>
            <a:endParaRPr lang="de-DE" dirty="0"/>
          </a:p>
        </p:txBody>
      </p:sp>
      <p:pic>
        <p:nvPicPr>
          <p:cNvPr id="11" name="Picture 4" descr="G:\WHT\WHT-Projekte\China\AMTC\Logo\Logo_entwurf_2013_2.tif"/>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l="2325" t="4562" r="1981" b="24631"/>
          <a:stretch>
            <a:fillRect/>
          </a:stretch>
        </p:blipFill>
        <p:spPr bwMode="auto">
          <a:xfrm>
            <a:off x="3357578" y="32392"/>
            <a:ext cx="925575" cy="51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le 10">
            <a:extLst>
              <a:ext uri="{FF2B5EF4-FFF2-40B4-BE49-F238E27FC236}">
                <a16:creationId xmlns:a16="http://schemas.microsoft.com/office/drawing/2014/main" id="{DC105C41-DD4C-4D37-9337-8AD8198783E5}"/>
              </a:ext>
            </a:extLst>
          </p:cNvPr>
          <p:cNvGraphicFramePr>
            <a:graphicFrameLocks noGrp="1"/>
          </p:cNvGraphicFramePr>
          <p:nvPr userDrawn="1">
            <p:extLst>
              <p:ext uri="{D42A27DB-BD31-4B8C-83A1-F6EECF244321}">
                <p14:modId xmlns:p14="http://schemas.microsoft.com/office/powerpoint/2010/main" val="2420640915"/>
              </p:ext>
            </p:extLst>
          </p:nvPr>
        </p:nvGraphicFramePr>
        <p:xfrm>
          <a:off x="0" y="6684963"/>
          <a:ext cx="9144000" cy="188912"/>
        </p:xfrm>
        <a:graphic>
          <a:graphicData uri="http://schemas.openxmlformats.org/drawingml/2006/table">
            <a:tbl>
              <a:tblPr/>
              <a:tblGrid>
                <a:gridCol w="3239852">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980220">
                  <a:extLst>
                    <a:ext uri="{9D8B030D-6E8A-4147-A177-3AD203B41FA5}">
                      <a16:colId xmlns:a16="http://schemas.microsoft.com/office/drawing/2014/main" val="20002"/>
                    </a:ext>
                  </a:extLst>
                </a:gridCol>
                <a:gridCol w="1835696">
                  <a:extLst>
                    <a:ext uri="{9D8B030D-6E8A-4147-A177-3AD203B41FA5}">
                      <a16:colId xmlns:a16="http://schemas.microsoft.com/office/drawing/2014/main" val="20003"/>
                    </a:ext>
                  </a:extLst>
                </a:gridCol>
              </a:tblGrid>
              <a:tr h="188912">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a:t>
                      </a:r>
                      <a:r>
                        <a:rPr kumimoji="0" lang="en-US" altLang="de-DE" sz="1000" b="0" i="0" u="none" strike="noStrike" cap="none" normalizeH="0" baseline="0" dirty="0" err="1">
                          <a:ln>
                            <a:noFill/>
                          </a:ln>
                          <a:solidFill>
                            <a:srgbClr val="595959"/>
                          </a:solidFill>
                          <a:effectLst/>
                          <a:latin typeface="Calibri" panose="020F0502020204030204" pitchFamily="34" charset="0"/>
                          <a:ea typeface="宋体" pitchFamily="2" charset="-122"/>
                          <a:sym typeface="Wingdings" pitchFamily="2" charset="2"/>
                        </a:rPr>
                        <a:t>Caoan</a:t>
                      </a:r>
                      <a:r>
                        <a:rPr kumimoji="0" lang="en-US"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Road 4800, 201804 Shanghai, VR China</a:t>
                      </a:r>
                      <a:endParaRPr kumimoji="0" lang="de-DE" altLang="de-DE" sz="1000" b="1"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fr-FR"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ebdings" pitchFamily="18" charset="2"/>
                        </a:rPr>
                        <a:t></a:t>
                      </a:r>
                      <a:r>
                        <a:rPr kumimoji="0" lang="fr-FR"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ebdings" pitchFamily="18" charset="2"/>
                        </a:rPr>
                        <a:t>:</a:t>
                      </a:r>
                      <a:r>
                        <a:rPr kumimoji="0" lang="fr-FR" altLang="de-DE" sz="1000" b="1" i="0" u="none" strike="noStrike" cap="none" normalizeH="0" baseline="0" dirty="0">
                          <a:ln>
                            <a:noFill/>
                          </a:ln>
                          <a:solidFill>
                            <a:srgbClr val="595959"/>
                          </a:solidFill>
                          <a:effectLst/>
                          <a:latin typeface="Calibri" panose="020F0502020204030204" pitchFamily="34" charset="0"/>
                          <a:ea typeface="宋体" pitchFamily="2" charset="-122"/>
                          <a:sym typeface="Webdings" pitchFamily="18" charset="2"/>
                        </a:rPr>
                        <a:t>   </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cdhk.tongji.edu.cn</a:t>
                      </a: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fr-FR"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ebdings" pitchFamily="18"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2" pitchFamily="18" charset="2"/>
                        </a:rPr>
                        <a:t>:   </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rPr>
                        <a:t>++86 </a:t>
                      </a:r>
                      <a:r>
                        <a:rPr kumimoji="0" lang="en-US" altLang="zh-CN" sz="1000" b="0" i="0" u="none" strike="noStrike" cap="none" normalizeH="0" baseline="0" dirty="0">
                          <a:ln>
                            <a:noFill/>
                          </a:ln>
                          <a:solidFill>
                            <a:srgbClr val="595959"/>
                          </a:solidFill>
                          <a:effectLst/>
                          <a:latin typeface="Calibri" panose="020F0502020204030204" pitchFamily="34" charset="0"/>
                          <a:ea typeface="宋体" pitchFamily="2" charset="-122"/>
                        </a:rPr>
                        <a:t>15757826739</a:t>
                      </a:r>
                      <a:endPar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tc>
                  <a:txBody>
                    <a:bodyPr/>
                    <a:lstStyle>
                      <a:lvl1pPr eaLnBrk="0" hangingPunct="0">
                        <a:spcBef>
                          <a:spcPct val="20000"/>
                        </a:spcBef>
                        <a:defRPr>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altLang="de-DE" sz="1000" b="1" i="0" u="none" strike="noStrike" cap="none" normalizeH="0" baseline="0" dirty="0">
                          <a:ln>
                            <a:noFill/>
                          </a:ln>
                          <a:solidFill>
                            <a:schemeClr val="tx1"/>
                          </a:solidFill>
                          <a:effectLst/>
                          <a:latin typeface="Calibri" panose="020F0502020204030204" pitchFamily="34" charset="0"/>
                          <a:ea typeface="宋体" pitchFamily="2" charset="-122"/>
                          <a:sym typeface="Wingdings" pitchFamily="2" charset="2"/>
                        </a:rPr>
                        <a:t></a:t>
                      </a:r>
                      <a:r>
                        <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sym typeface="Wingdings" pitchFamily="2" charset="2"/>
                        </a:rPr>
                        <a:t>:  haibin.jiang@qq.com</a:t>
                      </a:r>
                      <a:endParaRPr kumimoji="0" lang="de-DE" altLang="de-DE" sz="1000" b="0" i="0" u="none" strike="noStrike" cap="none" normalizeH="0" baseline="0" dirty="0">
                        <a:ln>
                          <a:noFill/>
                        </a:ln>
                        <a:solidFill>
                          <a:srgbClr val="595959"/>
                        </a:solidFill>
                        <a:effectLst/>
                        <a:latin typeface="Calibri" panose="020F0502020204030204" pitchFamily="34" charset="0"/>
                        <a:ea typeface="宋体" pitchFamily="2" charset="-122"/>
                      </a:endParaRPr>
                    </a:p>
                  </a:txBody>
                  <a:tcPr marL="46800" marR="46800" marT="18049" marB="18049" anchor="ctr" horzOverflow="overflow">
                    <a:lnL>
                      <a:noFill/>
                    </a:lnL>
                    <a:lnR>
                      <a:noFill/>
                    </a:lnR>
                    <a:lnT>
                      <a:noFill/>
                    </a:lnT>
                    <a:lnB>
                      <a:noFill/>
                    </a:lnB>
                    <a:lnTlToBr>
                      <a:noFill/>
                    </a:lnTlToBr>
                    <a:lnBlToTr>
                      <a:noFill/>
                    </a:lnBlToTr>
                    <a:gradFill>
                      <a:gsLst>
                        <a:gs pos="0">
                          <a:schemeClr val="bg1">
                            <a:lumMod val="75000"/>
                          </a:schemeClr>
                        </a:gs>
                        <a:gs pos="50000">
                          <a:schemeClr val="bg1">
                            <a:lumMod val="85000"/>
                          </a:schemeClr>
                        </a:gs>
                        <a:gs pos="100000">
                          <a:schemeClr val="bg1">
                            <a:lumMod val="95000"/>
                          </a:schemeClr>
                        </a:gs>
                      </a:gsLst>
                      <a:lin ang="0" scaled="1"/>
                    </a:gradFill>
                  </a:tcPr>
                </a:tc>
                <a:extLst>
                  <a:ext uri="{0D108BD9-81ED-4DB2-BD59-A6C34878D82A}">
                    <a16:rowId xmlns:a16="http://schemas.microsoft.com/office/drawing/2014/main" val="10000"/>
                  </a:ext>
                </a:extLst>
              </a:tr>
            </a:tbl>
          </a:graphicData>
        </a:graphic>
      </p:graphicFrame>
      <p:pic>
        <p:nvPicPr>
          <p:cNvPr id="15" name="图片 14">
            <a:extLst>
              <a:ext uri="{FF2B5EF4-FFF2-40B4-BE49-F238E27FC236}">
                <a16:creationId xmlns:a16="http://schemas.microsoft.com/office/drawing/2014/main" id="{1E0E0316-9A83-4709-B66D-AD8CEABC5495}"/>
              </a:ext>
            </a:extLst>
          </p:cNvPr>
          <p:cNvPicPr>
            <a:picLocks noChangeAspect="1"/>
          </p:cNvPicPr>
          <p:nvPr userDrawn="1"/>
        </p:nvPicPr>
        <p:blipFill>
          <a:blip r:embed="rId7" cstate="print"/>
          <a:srcRect l="52522" t="24344" r="-841"/>
          <a:stretch>
            <a:fillRect/>
          </a:stretch>
        </p:blipFill>
        <p:spPr bwMode="auto">
          <a:xfrm>
            <a:off x="36000" y="6192200"/>
            <a:ext cx="1254125" cy="431800"/>
          </a:xfrm>
          <a:prstGeom prst="rect">
            <a:avLst/>
          </a:prstGeom>
          <a:noFill/>
          <a:ln w="9525">
            <a:noFill/>
            <a:miter lim="800000"/>
            <a:headEnd/>
            <a:tailEnd/>
          </a:ln>
        </p:spPr>
      </p:pic>
      <p:pic>
        <p:nvPicPr>
          <p:cNvPr id="13" name="图片 12">
            <a:extLst>
              <a:ext uri="{FF2B5EF4-FFF2-40B4-BE49-F238E27FC236}">
                <a16:creationId xmlns:a16="http://schemas.microsoft.com/office/drawing/2014/main" id="{CE108F62-D862-47AE-ADB7-F520774F159E}"/>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6309" t="24665" r="16501" b="19595"/>
          <a:stretch/>
        </p:blipFill>
        <p:spPr>
          <a:xfrm>
            <a:off x="4416778" y="44200"/>
            <a:ext cx="1280924" cy="490092"/>
          </a:xfrm>
          <a:prstGeom prst="rect">
            <a:avLst/>
          </a:prstGeom>
        </p:spPr>
      </p:pic>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cxnSp>
        <p:nvCxnSpPr>
          <p:cNvPr id="3" name="Straight Connector 16"/>
          <p:cNvCxnSpPr/>
          <p:nvPr/>
        </p:nvCxnSpPr>
        <p:spPr>
          <a:xfrm>
            <a:off x="1268413" y="180000"/>
            <a:ext cx="0" cy="6120000"/>
          </a:xfrm>
          <a:prstGeom prst="line">
            <a:avLst/>
          </a:prstGeom>
          <a:ln w="25400">
            <a:gradFill>
              <a:gsLst>
                <a:gs pos="0">
                  <a:schemeClr val="accent3">
                    <a:lumMod val="65000"/>
                  </a:schemeClr>
                </a:gs>
                <a:gs pos="50000">
                  <a:schemeClr val="accent3">
                    <a:lumMod val="85000"/>
                  </a:schemeClr>
                </a:gs>
                <a:gs pos="100000">
                  <a:schemeClr val="accent3">
                    <a:lumMod val="95000"/>
                  </a:schemeClr>
                </a:gs>
              </a:gsLst>
              <a:lin ang="5400000" scaled="0"/>
            </a:gradFill>
          </a:ln>
        </p:spPr>
        <p:style>
          <a:lnRef idx="1">
            <a:schemeClr val="dk1"/>
          </a:lnRef>
          <a:fillRef idx="0">
            <a:schemeClr val="dk1"/>
          </a:fillRef>
          <a:effectRef idx="0">
            <a:schemeClr val="dk1"/>
          </a:effectRef>
          <a:fontRef idx="minor">
            <a:schemeClr val="tx1"/>
          </a:fontRef>
        </p:style>
      </p:cxnSp>
      <p:sp>
        <p:nvSpPr>
          <p:cNvPr id="7" name="矩形 6"/>
          <p:cNvSpPr/>
          <p:nvPr/>
        </p:nvSpPr>
        <p:spPr>
          <a:xfrm>
            <a:off x="0" y="539750"/>
            <a:ext cx="9144000" cy="180975"/>
          </a:xfrm>
          <a:prstGeom prst="rect">
            <a:avLst/>
          </a:prstGeom>
          <a:gradFill flip="none" rotWithShape="1">
            <a:gsLst>
              <a:gs pos="0">
                <a:schemeClr val="bg1">
                  <a:lumMod val="50000"/>
                </a:schemeClr>
              </a:gs>
              <a:gs pos="50000">
                <a:schemeClr val="bg1">
                  <a:lumMod val="75000"/>
                </a:schemeClr>
              </a:gs>
              <a:gs pos="100000">
                <a:schemeClr val="bg1">
                  <a:lumMod val="9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627063" fontAlgn="ctr">
              <a:tabLst>
                <a:tab pos="7180263" algn="l"/>
              </a:tabLst>
              <a:defRPr/>
            </a:pPr>
            <a:r>
              <a:rPr lang="de-DE" altLang="zh-CN" sz="1000" dirty="0">
                <a:solidFill>
                  <a:schemeClr val="bg1"/>
                </a:solidFill>
                <a:latin typeface="Calibri" pitchFamily="34" charset="0"/>
              </a:rPr>
              <a:t>	</a:t>
            </a:r>
            <a:r>
              <a:rPr lang="en-US" altLang="zh-CN" sz="1200" dirty="0">
                <a:solidFill>
                  <a:schemeClr val="bg1">
                    <a:lumMod val="50000"/>
                  </a:schemeClr>
                </a:solidFill>
                <a:latin typeface="Calibri" pitchFamily="34" charset="0"/>
              </a:rPr>
              <a:t>JIANG </a:t>
            </a:r>
            <a:r>
              <a:rPr lang="en-US" altLang="zh-CN" sz="1200" dirty="0" err="1">
                <a:solidFill>
                  <a:schemeClr val="bg1">
                    <a:lumMod val="50000"/>
                  </a:schemeClr>
                </a:solidFill>
                <a:latin typeface="Calibri" pitchFamily="34" charset="0"/>
              </a:rPr>
              <a:t>Haibin</a:t>
            </a:r>
            <a:endParaRPr lang="de-DE" altLang="zh-CN" sz="1200" dirty="0">
              <a:solidFill>
                <a:schemeClr val="tx1">
                  <a:lumMod val="95000"/>
                  <a:lumOff val="5000"/>
                </a:schemeClr>
              </a:solidFill>
              <a:latin typeface="微软雅黑" pitchFamily="34" charset="-122"/>
              <a:ea typeface="微软雅黑" pitchFamily="34" charset="-122"/>
            </a:endParaRPr>
          </a:p>
        </p:txBody>
      </p:sp>
      <p:pic>
        <p:nvPicPr>
          <p:cNvPr id="8" name="图片 14"/>
          <p:cNvPicPr>
            <a:picLocks noChangeAspect="1"/>
          </p:cNvPicPr>
          <p:nvPr/>
        </p:nvPicPr>
        <p:blipFill>
          <a:blip r:embed="rId2" cstate="print"/>
          <a:srcRect l="52522" t="24344" r="-841"/>
          <a:stretch>
            <a:fillRect/>
          </a:stretch>
        </p:blipFill>
        <p:spPr bwMode="auto">
          <a:xfrm>
            <a:off x="-11184" y="6245225"/>
            <a:ext cx="1254125" cy="431800"/>
          </a:xfrm>
          <a:prstGeom prst="rect">
            <a:avLst/>
          </a:prstGeom>
          <a:noFill/>
          <a:ln w="9525">
            <a:noFill/>
            <a:miter lim="800000"/>
            <a:headEnd/>
            <a:tailEnd/>
          </a:ln>
        </p:spPr>
      </p:pic>
      <p:pic>
        <p:nvPicPr>
          <p:cNvPr id="9" name="图片 15"/>
          <p:cNvPicPr>
            <a:picLocks noChangeAspect="1"/>
          </p:cNvPicPr>
          <p:nvPr/>
        </p:nvPicPr>
        <p:blipFill>
          <a:blip r:embed="rId3" cstate="print"/>
          <a:srcRect l="-1854" r="54446"/>
          <a:stretch>
            <a:fillRect/>
          </a:stretch>
        </p:blipFill>
        <p:spPr bwMode="auto">
          <a:xfrm>
            <a:off x="51370" y="0"/>
            <a:ext cx="1163239" cy="539380"/>
          </a:xfrm>
          <a:prstGeom prst="rect">
            <a:avLst/>
          </a:prstGeom>
          <a:noFill/>
          <a:ln w="9525">
            <a:noFill/>
            <a:miter lim="800000"/>
            <a:headEnd/>
            <a:tailEnd/>
          </a:ln>
        </p:spPr>
      </p:pic>
      <p:sp>
        <p:nvSpPr>
          <p:cNvPr id="2" name="标题 1"/>
          <p:cNvSpPr>
            <a:spLocks noGrp="1"/>
          </p:cNvSpPr>
          <p:nvPr>
            <p:ph type="title"/>
          </p:nvPr>
        </p:nvSpPr>
        <p:spPr>
          <a:xfrm>
            <a:off x="1295400" y="0"/>
            <a:ext cx="5632936" cy="540000"/>
          </a:xfrm>
        </p:spPr>
        <p:txBody>
          <a:bodyPr/>
          <a:lstStyle>
            <a:lvl1pPr algn="l">
              <a:defRPr sz="2000">
                <a:latin typeface="Calibri" panose="020F0502020204030204" pitchFamily="34" charset="0"/>
              </a:defRPr>
            </a:lvl1pPr>
          </a:lstStyle>
          <a:p>
            <a:r>
              <a:rPr lang="zh-CN" altLang="en-US"/>
              <a:t>单击此处编辑母版标题样式</a:t>
            </a:r>
            <a:endParaRPr lang="de-DE" dirty="0"/>
          </a:p>
        </p:txBody>
      </p:sp>
      <p:sp>
        <p:nvSpPr>
          <p:cNvPr id="10" name="页脚占位符 2"/>
          <p:cNvSpPr>
            <a:spLocks noGrp="1"/>
          </p:cNvSpPr>
          <p:nvPr>
            <p:ph type="ftr" sz="quarter" idx="10"/>
          </p:nvPr>
        </p:nvSpPr>
        <p:spPr/>
        <p:txBody>
          <a:bodyPr lIns="36000"/>
          <a:lstStyle>
            <a:lvl1pPr>
              <a:defRPr/>
            </a:lvl1pPr>
          </a:lstStyle>
          <a:p>
            <a:pPr>
              <a:defRPr/>
            </a:pPr>
            <a:endParaRPr lang="de-DE" altLang="zh-CN" dirty="0"/>
          </a:p>
        </p:txBody>
      </p:sp>
      <p:sp>
        <p:nvSpPr>
          <p:cNvPr id="12" name="日期占位符 4"/>
          <p:cNvSpPr>
            <a:spLocks noGrp="1"/>
          </p:cNvSpPr>
          <p:nvPr>
            <p:ph type="dt" sz="half" idx="12"/>
          </p:nvPr>
        </p:nvSpPr>
        <p:spPr>
          <a:xfrm>
            <a:off x="6840537" y="6677025"/>
            <a:ext cx="1439862" cy="180975"/>
          </a:xfrm>
        </p:spPr>
        <p:txBody>
          <a:bodyPr/>
          <a:lstStyle>
            <a:lvl1pPr>
              <a:defRPr/>
            </a:lvl1pPr>
          </a:lstStyle>
          <a:p>
            <a:pPr>
              <a:defRPr/>
            </a:pPr>
            <a:fld id="{83313575-15AF-46EC-80F1-536D8A60EA68}" type="datetime1">
              <a:rPr lang="zh-CN" altLang="en-US" smtClean="0"/>
              <a:pPr>
                <a:defRPr/>
              </a:pPr>
              <a:t>2019/6/12</a:t>
            </a:fld>
            <a:endParaRPr lang="de-DE" altLang="zh-CN" dirty="0"/>
          </a:p>
        </p:txBody>
      </p:sp>
      <p:pic>
        <p:nvPicPr>
          <p:cNvPr id="13" name="Picture 4" descr="G:\WHT\WHT-Projekte\China\AMTC\Logo\Logo_entwurf_2013_2.tif"/>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2325" t="4562" r="1981" b="24631"/>
          <a:stretch>
            <a:fillRect/>
          </a:stretch>
        </p:blipFill>
        <p:spPr bwMode="auto">
          <a:xfrm>
            <a:off x="8167055" y="0"/>
            <a:ext cx="925575" cy="51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5ED19E3-591F-4268-B3BE-E879FEC2363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6309" t="24665" r="16501" b="19595"/>
          <a:stretch/>
        </p:blipFill>
        <p:spPr>
          <a:xfrm>
            <a:off x="6755244" y="24829"/>
            <a:ext cx="1280924" cy="490092"/>
          </a:xfrm>
          <a:prstGeom prst="rect">
            <a:avLst/>
          </a:prstGeom>
        </p:spPr>
      </p:pic>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矩形 7"/>
          <p:cNvSpPr/>
          <p:nvPr/>
        </p:nvSpPr>
        <p:spPr>
          <a:xfrm>
            <a:off x="0" y="6678613"/>
            <a:ext cx="9144000" cy="179387"/>
          </a:xfrm>
          <a:prstGeom prst="rect">
            <a:avLst/>
          </a:prstGeom>
          <a:gradFill flip="none" rotWithShape="1">
            <a:gsLst>
              <a:gs pos="0">
                <a:schemeClr val="bg1">
                  <a:lumMod val="50000"/>
                </a:schemeClr>
              </a:gs>
              <a:gs pos="50000">
                <a:schemeClr val="bg1">
                  <a:lumMod val="75000"/>
                </a:scheme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ts val="1400"/>
              </a:lnSpc>
              <a:defRPr/>
            </a:pPr>
            <a:endParaRPr lang="de-DE" altLang="zh-CN" sz="1200" dirty="0">
              <a:solidFill>
                <a:schemeClr val="bg1">
                  <a:lumMod val="50000"/>
                </a:schemeClr>
              </a:solidFill>
              <a:cs typeface="Arial" panose="020B0604020202020204" pitchFamily="34" charset="0"/>
            </a:endParaRPr>
          </a:p>
        </p:txBody>
      </p:sp>
      <p:sp>
        <p:nvSpPr>
          <p:cNvPr id="1027" name="Rectangle 2"/>
          <p:cNvSpPr>
            <a:spLocks noGrp="1" noChangeArrowheads="1"/>
          </p:cNvSpPr>
          <p:nvPr>
            <p:ph type="title"/>
          </p:nvPr>
        </p:nvSpPr>
        <p:spPr bwMode="auto">
          <a:xfrm>
            <a:off x="71438" y="873125"/>
            <a:ext cx="8999537"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zh-CN" altLang="en-US"/>
          </a:p>
        </p:txBody>
      </p:sp>
      <p:sp>
        <p:nvSpPr>
          <p:cNvPr id="1028" name="Rectangle 3"/>
          <p:cNvSpPr>
            <a:spLocks noGrp="1" noChangeArrowheads="1"/>
          </p:cNvSpPr>
          <p:nvPr>
            <p:ph type="body" idx="1"/>
          </p:nvPr>
        </p:nvSpPr>
        <p:spPr bwMode="auto">
          <a:xfrm>
            <a:off x="71438" y="1592263"/>
            <a:ext cx="8999537" cy="500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de-DE" dirty="0"/>
          </a:p>
        </p:txBody>
      </p:sp>
      <p:sp>
        <p:nvSpPr>
          <p:cNvPr id="7" name="页脚占位符 6"/>
          <p:cNvSpPr>
            <a:spLocks noGrp="1"/>
          </p:cNvSpPr>
          <p:nvPr>
            <p:ph type="ftr" sz="quarter" idx="3"/>
          </p:nvPr>
        </p:nvSpPr>
        <p:spPr>
          <a:xfrm>
            <a:off x="2195513" y="6677025"/>
            <a:ext cx="4643437" cy="180975"/>
          </a:xfrm>
          <a:prstGeom prst="rect">
            <a:avLst/>
          </a:prstGeom>
        </p:spPr>
        <p:txBody>
          <a:bodyPr vert="horz" lIns="0" tIns="0" rIns="0" bIns="0" rtlCol="0" anchor="ctr"/>
          <a:lstStyle>
            <a:lvl1pPr algn="l">
              <a:defRPr sz="1000" b="0">
                <a:solidFill>
                  <a:schemeClr val="bg1">
                    <a:lumMod val="50000"/>
                  </a:schemeClr>
                </a:solidFill>
                <a:latin typeface="Arial Narrow" panose="020B0606020202030204" pitchFamily="34" charset="0"/>
                <a:cs typeface="Arial" panose="020B0604020202020204" pitchFamily="34" charset="0"/>
              </a:defRPr>
            </a:lvl1pPr>
          </a:lstStyle>
          <a:p>
            <a:pPr>
              <a:defRPr/>
            </a:pPr>
            <a:endParaRPr lang="de-DE" altLang="zh-CN"/>
          </a:p>
        </p:txBody>
      </p:sp>
      <p:sp>
        <p:nvSpPr>
          <p:cNvPr id="9" name="灯片编号占位符 7"/>
          <p:cNvSpPr>
            <a:spLocks noGrp="1"/>
          </p:cNvSpPr>
          <p:nvPr>
            <p:ph type="sldNum" sz="quarter" idx="4"/>
          </p:nvPr>
        </p:nvSpPr>
        <p:spPr>
          <a:xfrm>
            <a:off x="8280400" y="6677025"/>
            <a:ext cx="863600" cy="180975"/>
          </a:xfrm>
          <a:prstGeom prst="rect">
            <a:avLst/>
          </a:prstGeom>
        </p:spPr>
        <p:txBody>
          <a:bodyPr vert="horz" lIns="91440" tIns="45720" rIns="91440" bIns="45720" rtlCol="0" anchor="ctr"/>
          <a:lstStyle>
            <a:lvl1pPr algn="r">
              <a:defRPr sz="1000">
                <a:solidFill>
                  <a:schemeClr val="bg1">
                    <a:lumMod val="95000"/>
                  </a:schemeClr>
                </a:solidFill>
                <a:latin typeface="Arial Narrow" panose="020B0606020202030204" pitchFamily="34" charset="0"/>
                <a:ea typeface="微软雅黑" pitchFamily="34" charset="-122"/>
                <a:cs typeface="Arial" panose="020B0604020202020204" pitchFamily="34" charset="0"/>
              </a:defRPr>
            </a:lvl1pPr>
          </a:lstStyle>
          <a:p>
            <a:pPr>
              <a:defRPr/>
            </a:pPr>
            <a:fld id="{A0C1BD9D-7454-4628-827C-9DF72488CB72}" type="slidenum">
              <a:rPr lang="zh-CN" altLang="en-US"/>
              <a:pPr>
                <a:defRPr/>
              </a:pPr>
              <a:t>‹#›</a:t>
            </a:fld>
            <a:r>
              <a:rPr lang="zh-CN" altLang="en-US" dirty="0"/>
              <a:t> </a:t>
            </a:r>
            <a:r>
              <a:rPr lang="de-DE" altLang="zh-CN" dirty="0"/>
              <a:t>/ </a:t>
            </a:r>
            <a:r>
              <a:rPr lang="en-US" altLang="zh-CN" dirty="0"/>
              <a:t>80</a:t>
            </a:r>
            <a:endParaRPr lang="zh-CN" altLang="en-US" dirty="0"/>
          </a:p>
        </p:txBody>
      </p:sp>
      <p:sp>
        <p:nvSpPr>
          <p:cNvPr id="2" name="Rectangle 4"/>
          <p:cNvSpPr>
            <a:spLocks noGrp="1" noChangeArrowheads="1"/>
          </p:cNvSpPr>
          <p:nvPr>
            <p:ph type="dt" sz="half" idx="2"/>
          </p:nvPr>
        </p:nvSpPr>
        <p:spPr bwMode="auto">
          <a:xfrm>
            <a:off x="6840538" y="6677025"/>
            <a:ext cx="1439862" cy="18097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a:defRPr sz="1000" b="0">
                <a:solidFill>
                  <a:schemeClr val="bg1">
                    <a:lumMod val="95000"/>
                  </a:schemeClr>
                </a:solidFill>
                <a:latin typeface="Arial Narrow" panose="020B0606020202030204" pitchFamily="34" charset="0"/>
                <a:ea typeface="微软雅黑" pitchFamily="34" charset="-122"/>
                <a:cs typeface="Arial" panose="020B0604020202020204" pitchFamily="34" charset="0"/>
              </a:defRPr>
            </a:lvl1pPr>
          </a:lstStyle>
          <a:p>
            <a:pPr>
              <a:defRPr/>
            </a:pPr>
            <a:fld id="{B2F3E860-5F66-4E68-833D-4E306FF3DD96}" type="datetime1">
              <a:rPr lang="zh-CN" altLang="en-US" smtClean="0"/>
              <a:pPr>
                <a:defRPr/>
              </a:pPr>
              <a:t>2019/6/12</a:t>
            </a:fld>
            <a:endParaRPr lang="de-DE" altLang="zh-CN" dirty="0"/>
          </a:p>
        </p:txBody>
      </p:sp>
    </p:spTree>
  </p:cSld>
  <p:clrMap bg1="lt1" tx1="dk1" bg2="lt2" tx2="dk2" accent1="accent1" accent2="accent2" accent3="accent3" accent4="accent4" accent5="accent5" accent6="accent6" hlink="hlink" folHlink="folHlink"/>
  <p:sldLayoutIdLst>
    <p:sldLayoutId id="2147484599" r:id="rId1"/>
    <p:sldLayoutId id="2147484602" r:id="rId2"/>
    <p:sldLayoutId id="2147484600" r:id="rId3"/>
    <p:sldLayoutId id="2147484601" r:id="rId4"/>
  </p:sldLayoutIdLst>
  <p:transition>
    <p:wipe dir="r"/>
  </p:transition>
  <p:hf hdr="0"/>
  <p:txStyles>
    <p:titleStyle>
      <a:lvl1pPr algn="ctr" rtl="0" eaLnBrk="1" fontAlgn="base" hangingPunct="1">
        <a:spcBef>
          <a:spcPct val="0"/>
        </a:spcBef>
        <a:spcAft>
          <a:spcPct val="0"/>
        </a:spcAft>
        <a:defRPr lang="zh-CN" altLang="en-US" sz="4400" dirty="0">
          <a:solidFill>
            <a:schemeClr val="tx2"/>
          </a:solidFill>
          <a:latin typeface="Arial Narrow" pitchFamily="34" charset="0"/>
          <a:ea typeface="+mj-ea"/>
          <a:cs typeface="+mj-cs"/>
        </a:defRPr>
      </a:lvl1pPr>
      <a:lvl2pPr algn="ctr" rtl="0" eaLnBrk="1" fontAlgn="base" hangingPunct="1">
        <a:spcBef>
          <a:spcPct val="0"/>
        </a:spcBef>
        <a:spcAft>
          <a:spcPct val="0"/>
        </a:spcAft>
        <a:defRPr sz="4400">
          <a:solidFill>
            <a:schemeClr val="tx2"/>
          </a:solidFill>
          <a:latin typeface="Arial Narrow" pitchFamily="34" charset="0"/>
          <a:ea typeface="宋体" charset="-122"/>
        </a:defRPr>
      </a:lvl2pPr>
      <a:lvl3pPr algn="ctr" rtl="0" eaLnBrk="1" fontAlgn="base" hangingPunct="1">
        <a:spcBef>
          <a:spcPct val="0"/>
        </a:spcBef>
        <a:spcAft>
          <a:spcPct val="0"/>
        </a:spcAft>
        <a:defRPr sz="4400">
          <a:solidFill>
            <a:schemeClr val="tx2"/>
          </a:solidFill>
          <a:latin typeface="Arial Narrow" pitchFamily="34" charset="0"/>
          <a:ea typeface="宋体" charset="-122"/>
        </a:defRPr>
      </a:lvl3pPr>
      <a:lvl4pPr algn="ctr" rtl="0" eaLnBrk="1" fontAlgn="base" hangingPunct="1">
        <a:spcBef>
          <a:spcPct val="0"/>
        </a:spcBef>
        <a:spcAft>
          <a:spcPct val="0"/>
        </a:spcAft>
        <a:defRPr sz="4400">
          <a:solidFill>
            <a:schemeClr val="tx2"/>
          </a:solidFill>
          <a:latin typeface="Arial Narrow" pitchFamily="34" charset="0"/>
          <a:ea typeface="宋体" charset="-122"/>
        </a:defRPr>
      </a:lvl4pPr>
      <a:lvl5pPr algn="ctr" rtl="0" eaLnBrk="1" fontAlgn="base" hangingPunct="1">
        <a:spcBef>
          <a:spcPct val="0"/>
        </a:spcBef>
        <a:spcAft>
          <a:spcPct val="0"/>
        </a:spcAft>
        <a:defRPr sz="4400">
          <a:solidFill>
            <a:schemeClr val="tx2"/>
          </a:solidFill>
          <a:latin typeface="Arial Narrow" pitchFamily="34"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1" fontAlgn="base" hangingPunct="1">
        <a:spcBef>
          <a:spcPct val="20000"/>
        </a:spcBef>
        <a:spcAft>
          <a:spcPct val="0"/>
        </a:spcAft>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12"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72.emf"/><Relationship Id="rId4" Type="http://schemas.openxmlformats.org/officeDocument/2006/relationships/image" Target="../media/image7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5.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85.jpeg"/><Relationship Id="rId4" Type="http://schemas.openxmlformats.org/officeDocument/2006/relationships/image" Target="../media/image9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BCD035E-A4F4-49C0-A022-A1F0731BD8B8}"/>
              </a:ext>
            </a:extLst>
          </p:cNvPr>
          <p:cNvSpPr>
            <a:spLocks noGrp="1"/>
          </p:cNvSpPr>
          <p:nvPr>
            <p:ph type="dt" sz="half" idx="4294967295"/>
          </p:nvPr>
        </p:nvSpPr>
        <p:spPr>
          <a:xfrm>
            <a:off x="7704138" y="6677025"/>
            <a:ext cx="1439862" cy="180975"/>
          </a:xfrm>
        </p:spPr>
        <p:txBody>
          <a:bodyPr/>
          <a:lstStyle/>
          <a:p>
            <a:pPr>
              <a:defRPr/>
            </a:pPr>
            <a:fld id="{83313575-15AF-46EC-80F1-536D8A60EA68}" type="datetime1">
              <a:rPr lang="zh-CN" altLang="en-US" smtClean="0"/>
              <a:pPr>
                <a:defRPr/>
              </a:pPr>
              <a:t>2019/6/12</a:t>
            </a:fld>
            <a:endParaRPr lang="de-DE" altLang="zh-CN" dirty="0"/>
          </a:p>
        </p:txBody>
      </p:sp>
      <p:sp>
        <p:nvSpPr>
          <p:cNvPr id="24" name="矩形 23">
            <a:extLst>
              <a:ext uri="{FF2B5EF4-FFF2-40B4-BE49-F238E27FC236}">
                <a16:creationId xmlns:a16="http://schemas.microsoft.com/office/drawing/2014/main" id="{3BCA20A7-148E-4FD4-B7A5-D0C549D8A779}"/>
              </a:ext>
            </a:extLst>
          </p:cNvPr>
          <p:cNvSpPr/>
          <p:nvPr/>
        </p:nvSpPr>
        <p:spPr>
          <a:xfrm>
            <a:off x="0" y="2627925"/>
            <a:ext cx="9144000" cy="19153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fontAlgn="auto" hangingPunct="1">
              <a:defRPr/>
            </a:pPr>
            <a:r>
              <a:rPr lang="en-US" altLang="zh-CN" noProof="1"/>
              <a:t> </a:t>
            </a:r>
            <a:endParaRPr lang="zh-CN" altLang="en-US" noProof="1"/>
          </a:p>
        </p:txBody>
      </p:sp>
      <p:sp>
        <p:nvSpPr>
          <p:cNvPr id="25" name="流程图: 手动输入 18">
            <a:extLst>
              <a:ext uri="{FF2B5EF4-FFF2-40B4-BE49-F238E27FC236}">
                <a16:creationId xmlns:a16="http://schemas.microsoft.com/office/drawing/2014/main" id="{7A0BDF65-3C81-4125-874B-68AFDE23BB75}"/>
              </a:ext>
            </a:extLst>
          </p:cNvPr>
          <p:cNvSpPr/>
          <p:nvPr/>
        </p:nvSpPr>
        <p:spPr>
          <a:xfrm rot="5400000">
            <a:off x="3167063" y="1470079"/>
            <a:ext cx="609600" cy="694372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fontAlgn="auto" hangingPunct="1">
              <a:defRPr/>
            </a:pPr>
            <a:endParaRPr lang="zh-CN" altLang="en-US" noProof="1"/>
          </a:p>
        </p:txBody>
      </p:sp>
      <p:sp>
        <p:nvSpPr>
          <p:cNvPr id="26" name="流程图: 手动输入 21">
            <a:extLst>
              <a:ext uri="{FF2B5EF4-FFF2-40B4-BE49-F238E27FC236}">
                <a16:creationId xmlns:a16="http://schemas.microsoft.com/office/drawing/2014/main" id="{B3B54B93-038F-490C-B31B-46F683270628}"/>
              </a:ext>
            </a:extLst>
          </p:cNvPr>
          <p:cNvSpPr/>
          <p:nvPr/>
        </p:nvSpPr>
        <p:spPr>
          <a:xfrm rot="16200000" flipH="1">
            <a:off x="7565948" y="3668686"/>
            <a:ext cx="609600" cy="254650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fontAlgn="auto" hangingPunct="1">
              <a:defRPr/>
            </a:pPr>
            <a:endParaRPr lang="zh-CN" altLang="en-US" noProof="1"/>
          </a:p>
        </p:txBody>
      </p:sp>
      <p:sp>
        <p:nvSpPr>
          <p:cNvPr id="27" name="TextBox 22">
            <a:extLst>
              <a:ext uri="{FF2B5EF4-FFF2-40B4-BE49-F238E27FC236}">
                <a16:creationId xmlns:a16="http://schemas.microsoft.com/office/drawing/2014/main" id="{7C7F559A-7A79-4CFB-82A4-FEA52D5C2248}"/>
              </a:ext>
            </a:extLst>
          </p:cNvPr>
          <p:cNvSpPr txBox="1"/>
          <p:nvPr/>
        </p:nvSpPr>
        <p:spPr>
          <a:xfrm>
            <a:off x="1485156" y="2991783"/>
            <a:ext cx="6512199" cy="1323437"/>
          </a:xfrm>
          <a:prstGeom prst="rect">
            <a:avLst/>
          </a:prstGeom>
          <a:noFill/>
        </p:spPr>
        <p:txBody>
          <a:bodyPr wrap="square" lIns="91439" tIns="45719" rIns="91439" bIns="45719">
            <a:spAutoFit/>
          </a:bodyPr>
          <a:lstStyle/>
          <a:p>
            <a:pPr algn="ctr" eaLnBrk="1" fontAlgn="auto" hangingPunct="1">
              <a:defRPr/>
            </a:pPr>
            <a:r>
              <a:rPr lang="zh-CN" altLang="en-US" sz="4000" b="1" noProof="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面向手工装配的人机融合装配系统的研究与实现</a:t>
            </a:r>
          </a:p>
        </p:txBody>
      </p:sp>
      <p:sp>
        <p:nvSpPr>
          <p:cNvPr id="28" name="TextBox 23">
            <a:extLst>
              <a:ext uri="{FF2B5EF4-FFF2-40B4-BE49-F238E27FC236}">
                <a16:creationId xmlns:a16="http://schemas.microsoft.com/office/drawing/2014/main" id="{A5FB38B8-112E-4C80-9667-F946262431C6}"/>
              </a:ext>
            </a:extLst>
          </p:cNvPr>
          <p:cNvSpPr txBox="1">
            <a:spLocks noChangeArrowheads="1"/>
          </p:cNvSpPr>
          <p:nvPr/>
        </p:nvSpPr>
        <p:spPr bwMode="auto">
          <a:xfrm>
            <a:off x="1297397" y="4676678"/>
            <a:ext cx="336181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rPr>
              <a:t>机械工程          </a:t>
            </a:r>
            <a:r>
              <a:rPr lang="en-US" altLang="zh-CN" sz="2400" dirty="0">
                <a:solidFill>
                  <a:schemeClr val="bg1"/>
                </a:solidFill>
                <a:latin typeface="微软雅黑" panose="020B0503020204020204" pitchFamily="34" charset="-122"/>
                <a:ea typeface="微软雅黑" panose="020B0503020204020204" pitchFamily="34" charset="-122"/>
              </a:rPr>
              <a:t>2016</a:t>
            </a:r>
            <a:r>
              <a:rPr lang="zh-CN" altLang="en-US" sz="2400" dirty="0">
                <a:solidFill>
                  <a:schemeClr val="bg1"/>
                </a:solidFill>
                <a:latin typeface="微软雅黑" panose="020B0503020204020204" pitchFamily="34" charset="-122"/>
                <a:ea typeface="微软雅黑" panose="020B0503020204020204" pitchFamily="34" charset="-122"/>
              </a:rPr>
              <a:t>级</a:t>
            </a:r>
          </a:p>
        </p:txBody>
      </p:sp>
      <p:cxnSp>
        <p:nvCxnSpPr>
          <p:cNvPr id="29" name="直接连接符 28">
            <a:extLst>
              <a:ext uri="{FF2B5EF4-FFF2-40B4-BE49-F238E27FC236}">
                <a16:creationId xmlns:a16="http://schemas.microsoft.com/office/drawing/2014/main" id="{EB05C8B0-C353-49EC-BD42-9FAF4017459E}"/>
              </a:ext>
            </a:extLst>
          </p:cNvPr>
          <p:cNvCxnSpPr>
            <a:cxnSpLocks noChangeShapeType="1"/>
          </p:cNvCxnSpPr>
          <p:nvPr/>
        </p:nvCxnSpPr>
        <p:spPr bwMode="auto">
          <a:xfrm>
            <a:off x="1485155" y="2985029"/>
            <a:ext cx="6512200" cy="675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cxnSp>
        <p:nvCxnSpPr>
          <p:cNvPr id="30" name="直接连接符 29">
            <a:extLst>
              <a:ext uri="{FF2B5EF4-FFF2-40B4-BE49-F238E27FC236}">
                <a16:creationId xmlns:a16="http://schemas.microsoft.com/office/drawing/2014/main" id="{2E4E7B5A-81A2-4A5D-9718-446F2767ADF8}"/>
              </a:ext>
            </a:extLst>
          </p:cNvPr>
          <p:cNvCxnSpPr>
            <a:cxnSpLocks noChangeShapeType="1"/>
          </p:cNvCxnSpPr>
          <p:nvPr/>
        </p:nvCxnSpPr>
        <p:spPr bwMode="auto">
          <a:xfrm>
            <a:off x="1485155" y="4294686"/>
            <a:ext cx="6439645"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grpSp>
        <p:nvGrpSpPr>
          <p:cNvPr id="33" name="组合 32">
            <a:extLst>
              <a:ext uri="{FF2B5EF4-FFF2-40B4-BE49-F238E27FC236}">
                <a16:creationId xmlns:a16="http://schemas.microsoft.com/office/drawing/2014/main" id="{855C4406-88D4-4DA6-BE92-CF68EDCBB012}"/>
              </a:ext>
            </a:extLst>
          </p:cNvPr>
          <p:cNvGrpSpPr>
            <a:grpSpLocks/>
          </p:cNvGrpSpPr>
          <p:nvPr/>
        </p:nvGrpSpPr>
        <p:grpSpPr bwMode="auto">
          <a:xfrm>
            <a:off x="3932531" y="5745504"/>
            <a:ext cx="4968606" cy="609601"/>
            <a:chOff x="2446032" y="4729712"/>
            <a:chExt cx="4295239" cy="462323"/>
          </a:xfrm>
        </p:grpSpPr>
        <p:sp>
          <p:nvSpPr>
            <p:cNvPr id="34" name="TextBox 30">
              <a:extLst>
                <a:ext uri="{FF2B5EF4-FFF2-40B4-BE49-F238E27FC236}">
                  <a16:creationId xmlns:a16="http://schemas.microsoft.com/office/drawing/2014/main" id="{66B1E3A0-3BCD-42AB-9C97-1FFDEF0F52C8}"/>
                </a:ext>
              </a:extLst>
            </p:cNvPr>
            <p:cNvSpPr txBox="1">
              <a:spLocks noChangeArrowheads="1"/>
            </p:cNvSpPr>
            <p:nvPr/>
          </p:nvSpPr>
          <p:spPr bwMode="auto">
            <a:xfrm>
              <a:off x="3552391" y="4729712"/>
              <a:ext cx="1108028" cy="35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808080"/>
                  </a:solidFill>
                  <a:latin typeface="微软雅黑" panose="020B0503020204020204" pitchFamily="34" charset="-122"/>
                  <a:ea typeface="微软雅黑" panose="020B0503020204020204" pitchFamily="34" charset="-122"/>
                </a:rPr>
                <a:t>江海斌</a:t>
              </a:r>
            </a:p>
          </p:txBody>
        </p:sp>
        <p:sp>
          <p:nvSpPr>
            <p:cNvPr id="35" name="TextBox 31">
              <a:extLst>
                <a:ext uri="{FF2B5EF4-FFF2-40B4-BE49-F238E27FC236}">
                  <a16:creationId xmlns:a16="http://schemas.microsoft.com/office/drawing/2014/main" id="{15159772-BD7E-49BC-9562-D7A8520F1C56}"/>
                </a:ext>
              </a:extLst>
            </p:cNvPr>
            <p:cNvSpPr txBox="1">
              <a:spLocks noChangeArrowheads="1"/>
            </p:cNvSpPr>
            <p:nvPr/>
          </p:nvSpPr>
          <p:spPr bwMode="auto">
            <a:xfrm>
              <a:off x="2446032" y="4729712"/>
              <a:ext cx="1415813" cy="46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1F497D"/>
                  </a:solidFill>
                  <a:latin typeface="微软雅黑" panose="020B0503020204020204" pitchFamily="34" charset="-122"/>
                  <a:ea typeface="微软雅黑" panose="020B0503020204020204" pitchFamily="34" charset="-122"/>
                </a:rPr>
                <a:t>答辩人：</a:t>
              </a:r>
            </a:p>
          </p:txBody>
        </p:sp>
        <p:sp>
          <p:nvSpPr>
            <p:cNvPr id="36" name="TextBox 32">
              <a:extLst>
                <a:ext uri="{FF2B5EF4-FFF2-40B4-BE49-F238E27FC236}">
                  <a16:creationId xmlns:a16="http://schemas.microsoft.com/office/drawing/2014/main" id="{F080D645-6CA8-4497-9C0E-E9484916C883}"/>
                </a:ext>
              </a:extLst>
            </p:cNvPr>
            <p:cNvSpPr txBox="1">
              <a:spLocks noChangeArrowheads="1"/>
            </p:cNvSpPr>
            <p:nvPr/>
          </p:nvSpPr>
          <p:spPr bwMode="auto">
            <a:xfrm>
              <a:off x="5783436" y="4729712"/>
              <a:ext cx="957835" cy="35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808080"/>
                  </a:solidFill>
                  <a:latin typeface="微软雅黑" panose="020B0503020204020204" pitchFamily="34" charset="-122"/>
                  <a:ea typeface="微软雅黑" panose="020B0503020204020204" pitchFamily="34" charset="-122"/>
                </a:rPr>
                <a:t>王家海</a:t>
              </a:r>
            </a:p>
          </p:txBody>
        </p:sp>
        <p:sp>
          <p:nvSpPr>
            <p:cNvPr id="37" name="TextBox 33">
              <a:extLst>
                <a:ext uri="{FF2B5EF4-FFF2-40B4-BE49-F238E27FC236}">
                  <a16:creationId xmlns:a16="http://schemas.microsoft.com/office/drawing/2014/main" id="{7AA23E39-FBAC-4DF8-92DB-332F1EB0D8B4}"/>
                </a:ext>
              </a:extLst>
            </p:cNvPr>
            <p:cNvSpPr txBox="1">
              <a:spLocks noChangeArrowheads="1"/>
            </p:cNvSpPr>
            <p:nvPr/>
          </p:nvSpPr>
          <p:spPr bwMode="auto">
            <a:xfrm>
              <a:off x="4970756" y="4729712"/>
              <a:ext cx="1108028" cy="46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1F497D"/>
                  </a:solidFill>
                  <a:latin typeface="微软雅黑" panose="020B0503020204020204" pitchFamily="34" charset="-122"/>
                  <a:ea typeface="微软雅黑" panose="020B0503020204020204" pitchFamily="34" charset="-122"/>
                </a:rPr>
                <a:t>导师：</a:t>
              </a:r>
            </a:p>
          </p:txBody>
        </p:sp>
      </p:grpSp>
      <p:sp>
        <p:nvSpPr>
          <p:cNvPr id="38" name="流程图: 手动输入 21">
            <a:extLst>
              <a:ext uri="{FF2B5EF4-FFF2-40B4-BE49-F238E27FC236}">
                <a16:creationId xmlns:a16="http://schemas.microsoft.com/office/drawing/2014/main" id="{341B76AA-60E6-44E5-A5EB-A0F8FE3D9108}"/>
              </a:ext>
            </a:extLst>
          </p:cNvPr>
          <p:cNvSpPr/>
          <p:nvPr/>
        </p:nvSpPr>
        <p:spPr>
          <a:xfrm rot="5400000" flipH="1">
            <a:off x="866775" y="968564"/>
            <a:ext cx="609600" cy="23431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fontAlgn="auto" hangingPunct="1">
              <a:defRPr/>
            </a:pPr>
            <a:endParaRPr lang="zh-CN" altLang="en-US" noProof="1"/>
          </a:p>
        </p:txBody>
      </p:sp>
      <p:sp>
        <p:nvSpPr>
          <p:cNvPr id="39" name="流程图: 手动输入 18">
            <a:extLst>
              <a:ext uri="{FF2B5EF4-FFF2-40B4-BE49-F238E27FC236}">
                <a16:creationId xmlns:a16="http://schemas.microsoft.com/office/drawing/2014/main" id="{7B7FB404-09D0-4B99-A182-78E174D8994E}"/>
              </a:ext>
            </a:extLst>
          </p:cNvPr>
          <p:cNvSpPr/>
          <p:nvPr/>
        </p:nvSpPr>
        <p:spPr>
          <a:xfrm rot="16200000">
            <a:off x="5318761" y="-1380302"/>
            <a:ext cx="609600" cy="70408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eaLnBrk="1" fontAlgn="auto" hangingPunct="1">
              <a:defRPr/>
            </a:pPr>
            <a:endParaRPr lang="zh-CN" altLang="en-US" noProof="1"/>
          </a:p>
        </p:txBody>
      </p:sp>
      <p:sp>
        <p:nvSpPr>
          <p:cNvPr id="43" name="TextBox 23">
            <a:extLst>
              <a:ext uri="{FF2B5EF4-FFF2-40B4-BE49-F238E27FC236}">
                <a16:creationId xmlns:a16="http://schemas.microsoft.com/office/drawing/2014/main" id="{823B3116-0BD3-4BE7-8BD7-8B77C8C047C2}"/>
              </a:ext>
            </a:extLst>
          </p:cNvPr>
          <p:cNvSpPr txBox="1">
            <a:spLocks noChangeArrowheads="1"/>
          </p:cNvSpPr>
          <p:nvPr/>
        </p:nvSpPr>
        <p:spPr bwMode="auto">
          <a:xfrm>
            <a:off x="3992346" y="1909306"/>
            <a:ext cx="326243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rPr>
              <a:t>同济大学硕士论文答辩</a:t>
            </a:r>
          </a:p>
        </p:txBody>
      </p:sp>
    </p:spTree>
    <p:extLst>
      <p:ext uri="{BB962C8B-B14F-4D97-AF65-F5344CB8AC3E}">
        <p14:creationId xmlns:p14="http://schemas.microsoft.com/office/powerpoint/2010/main" val="8597219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0-#ppt_w/2"/>
                                          </p:val>
                                        </p:tav>
                                        <p:tav tm="100000">
                                          <p:val>
                                            <p:strVal val="#ppt_x"/>
                                          </p:val>
                                        </p:tav>
                                      </p:tavLst>
                                    </p:anim>
                                    <p:anim calcmode="lin" valueType="num">
                                      <p:cBhvr>
                                        <p:cTn id="8" dur="2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250" fill="hold"/>
                                        <p:tgtEl>
                                          <p:spTgt spid="25"/>
                                        </p:tgtEl>
                                        <p:attrNameLst>
                                          <p:attrName>ppt_x</p:attrName>
                                        </p:attrNameLst>
                                      </p:cBhvr>
                                      <p:tavLst>
                                        <p:tav tm="0">
                                          <p:val>
                                            <p:strVal val="0-#ppt_w/2"/>
                                          </p:val>
                                        </p:tav>
                                        <p:tav tm="100000">
                                          <p:val>
                                            <p:strVal val="#ppt_x"/>
                                          </p:val>
                                        </p:tav>
                                      </p:tavLst>
                                    </p:anim>
                                    <p:anim calcmode="lin" valueType="num">
                                      <p:cBhvr>
                                        <p:cTn id="13" dur="25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15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ppt_x</p:attrName>
                                        </p:attrNameLst>
                                      </p:cBhvr>
                                      <p:tavLst>
                                        <p:tav tm="0">
                                          <p:val>
                                            <p:strVal val="1+#ppt_w/2"/>
                                          </p:val>
                                        </p:tav>
                                        <p:tav tm="100000">
                                          <p:val>
                                            <p:strVal val="#ppt_x"/>
                                          </p:val>
                                        </p:tav>
                                      </p:tavLst>
                                    </p:anim>
                                    <p:anim calcmode="lin" valueType="num">
                                      <p:cBhvr>
                                        <p:cTn id="17" dur="25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650"/>
                            </p:stCondLst>
                            <p:childTnLst>
                              <p:par>
                                <p:cTn id="19" presetID="2" presetClass="entr" presetSubtype="9"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ppt_x</p:attrName>
                                        </p:attrNameLst>
                                      </p:cBhvr>
                                      <p:tavLst>
                                        <p:tav tm="0">
                                          <p:val>
                                            <p:strVal val="0-#ppt_w/2"/>
                                          </p:val>
                                        </p:tav>
                                        <p:tav tm="100000">
                                          <p:val>
                                            <p:strVal val="#ppt_x"/>
                                          </p:val>
                                        </p:tav>
                                      </p:tavLst>
                                    </p:anim>
                                    <p:anim calcmode="lin" valueType="num">
                                      <p:cBhvr>
                                        <p:cTn id="22" dur="500" fill="hold"/>
                                        <p:tgtEl>
                                          <p:spTgt spid="27"/>
                                        </p:tgtEl>
                                        <p:attrNameLst>
                                          <p:attrName>ppt_y</p:attrName>
                                        </p:attrNameLst>
                                      </p:cBhvr>
                                      <p:tavLst>
                                        <p:tav tm="0">
                                          <p:val>
                                            <p:strVal val="0-#ppt_h/2"/>
                                          </p:val>
                                        </p:tav>
                                        <p:tav tm="100000">
                                          <p:val>
                                            <p:strVal val="#ppt_y"/>
                                          </p:val>
                                        </p:tav>
                                      </p:tavLst>
                                    </p:anim>
                                  </p:childTnLst>
                                </p:cTn>
                              </p:par>
                            </p:childTnLst>
                          </p:cTn>
                        </p:par>
                        <p:par>
                          <p:cTn id="23" fill="hold">
                            <p:stCondLst>
                              <p:cond delay="1150"/>
                            </p:stCondLst>
                            <p:childTnLst>
                              <p:par>
                                <p:cTn id="24" presetID="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250" fill="hold"/>
                                        <p:tgtEl>
                                          <p:spTgt spid="29"/>
                                        </p:tgtEl>
                                        <p:attrNameLst>
                                          <p:attrName>ppt_x</p:attrName>
                                        </p:attrNameLst>
                                      </p:cBhvr>
                                      <p:tavLst>
                                        <p:tav tm="0">
                                          <p:val>
                                            <p:strVal val="0-#ppt_w/2"/>
                                          </p:val>
                                        </p:tav>
                                        <p:tav tm="100000">
                                          <p:val>
                                            <p:strVal val="#ppt_x"/>
                                          </p:val>
                                        </p:tav>
                                      </p:tavLst>
                                    </p:anim>
                                    <p:anim calcmode="lin" valueType="num">
                                      <p:cBhvr>
                                        <p:cTn id="27" dur="25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1400"/>
                            </p:stCondLst>
                            <p:childTnLst>
                              <p:par>
                                <p:cTn id="29" presetID="2" presetClass="entr" presetSubtype="2"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250" fill="hold"/>
                                        <p:tgtEl>
                                          <p:spTgt spid="30"/>
                                        </p:tgtEl>
                                        <p:attrNameLst>
                                          <p:attrName>ppt_x</p:attrName>
                                        </p:attrNameLst>
                                      </p:cBhvr>
                                      <p:tavLst>
                                        <p:tav tm="0">
                                          <p:val>
                                            <p:strVal val="1+#ppt_w/2"/>
                                          </p:val>
                                        </p:tav>
                                        <p:tav tm="100000">
                                          <p:val>
                                            <p:strVal val="#ppt_x"/>
                                          </p:val>
                                        </p:tav>
                                      </p:tavLst>
                                    </p:anim>
                                    <p:anim calcmode="lin" valueType="num">
                                      <p:cBhvr>
                                        <p:cTn id="32" dur="25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1650"/>
                            </p:stCondLst>
                            <p:childTnLst>
                              <p:par>
                                <p:cTn id="34" presetID="22" presetClass="entr" presetSubtype="8"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1250"/>
                                        <p:tgtEl>
                                          <p:spTgt spid="28"/>
                                        </p:tgtEl>
                                      </p:cBhvr>
                                    </p:animEffect>
                                  </p:childTnLst>
                                </p:cTn>
                              </p:par>
                            </p:childTnLst>
                          </p:cTn>
                        </p:par>
                        <p:par>
                          <p:cTn id="37" fill="hold">
                            <p:stCondLst>
                              <p:cond delay="2900"/>
                            </p:stCondLst>
                            <p:childTnLst>
                              <p:par>
                                <p:cTn id="38" presetID="22" presetClass="entr" presetSubtype="8"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1250"/>
                                        <p:tgtEl>
                                          <p:spTgt spid="33"/>
                                        </p:tgtEl>
                                      </p:cBhvr>
                                    </p:animEffect>
                                  </p:childTnLst>
                                </p:cTn>
                              </p:par>
                              <p:par>
                                <p:cTn id="41" presetID="2" presetClass="entr" presetSubtype="2" fill="hold" nodeType="withEffect">
                                  <p:stCondLst>
                                    <p:cond delay="150"/>
                                  </p:stCondLst>
                                  <p:childTnLst>
                                    <p:set>
                                      <p:cBhvr>
                                        <p:cTn id="42" dur="1" fill="hold">
                                          <p:stCondLst>
                                            <p:cond delay="0"/>
                                          </p:stCondLst>
                                        </p:cTn>
                                        <p:tgtEl>
                                          <p:spTgt spid="38"/>
                                        </p:tgtEl>
                                        <p:attrNameLst>
                                          <p:attrName>style.visibility</p:attrName>
                                        </p:attrNameLst>
                                      </p:cBhvr>
                                      <p:to>
                                        <p:strVal val="visible"/>
                                      </p:to>
                                    </p:set>
                                    <p:anim calcmode="lin" valueType="num">
                                      <p:cBhvr>
                                        <p:cTn id="43" dur="250" fill="hold"/>
                                        <p:tgtEl>
                                          <p:spTgt spid="38"/>
                                        </p:tgtEl>
                                        <p:attrNameLst>
                                          <p:attrName>ppt_x</p:attrName>
                                        </p:attrNameLst>
                                      </p:cBhvr>
                                      <p:tavLst>
                                        <p:tav tm="0">
                                          <p:val>
                                            <p:strVal val="1+#ppt_w/2"/>
                                          </p:val>
                                        </p:tav>
                                        <p:tav tm="100000">
                                          <p:val>
                                            <p:strVal val="#ppt_x"/>
                                          </p:val>
                                        </p:tav>
                                      </p:tavLst>
                                    </p:anim>
                                    <p:anim calcmode="lin" valueType="num">
                                      <p:cBhvr>
                                        <p:cTn id="44" dur="25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4150"/>
                            </p:stCondLst>
                            <p:childTnLst>
                              <p:par>
                                <p:cTn id="46" presetID="2" presetClass="entr" presetSubtype="8"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250" fill="hold"/>
                                        <p:tgtEl>
                                          <p:spTgt spid="39"/>
                                        </p:tgtEl>
                                        <p:attrNameLst>
                                          <p:attrName>ppt_x</p:attrName>
                                        </p:attrNameLst>
                                      </p:cBhvr>
                                      <p:tavLst>
                                        <p:tav tm="0">
                                          <p:val>
                                            <p:strVal val="0-#ppt_w/2"/>
                                          </p:val>
                                        </p:tav>
                                        <p:tav tm="100000">
                                          <p:val>
                                            <p:strVal val="#ppt_x"/>
                                          </p:val>
                                        </p:tav>
                                      </p:tavLst>
                                    </p:anim>
                                    <p:anim calcmode="lin" valueType="num">
                                      <p:cBhvr>
                                        <p:cTn id="49" dur="250" fill="hold"/>
                                        <p:tgtEl>
                                          <p:spTgt spid="39"/>
                                        </p:tgtEl>
                                        <p:attrNameLst>
                                          <p:attrName>ppt_y</p:attrName>
                                        </p:attrNameLst>
                                      </p:cBhvr>
                                      <p:tavLst>
                                        <p:tav tm="0">
                                          <p:val>
                                            <p:strVal val="#ppt_y"/>
                                          </p:val>
                                        </p:tav>
                                        <p:tav tm="100000">
                                          <p:val>
                                            <p:strVal val="#ppt_y"/>
                                          </p:val>
                                        </p:tav>
                                      </p:tavLst>
                                    </p:anim>
                                  </p:childTnLst>
                                </p:cTn>
                              </p:par>
                            </p:childTnLst>
                          </p:cTn>
                        </p:par>
                        <p:par>
                          <p:cTn id="50" fill="hold">
                            <p:stCondLst>
                              <p:cond delay="4400"/>
                            </p:stCondLst>
                            <p:childTnLst>
                              <p:par>
                                <p:cTn id="51" presetID="22" presetClass="entr" presetSubtype="8"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1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28"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5C611496-09CE-4EE5-9D96-31887182FA1F}"/>
              </a:ext>
            </a:extLst>
          </p:cNvPr>
          <p:cNvSpPr/>
          <p:nvPr/>
        </p:nvSpPr>
        <p:spPr bwMode="auto">
          <a:xfrm>
            <a:off x="0" y="1633729"/>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研究目标</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2.</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研究目标及内容</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7" name="Freeform 9">
            <a:extLst>
              <a:ext uri="{FF2B5EF4-FFF2-40B4-BE49-F238E27FC236}">
                <a16:creationId xmlns:a16="http://schemas.microsoft.com/office/drawing/2014/main" id="{58D4632A-432F-48E2-BC20-82B2841DB047}"/>
              </a:ext>
            </a:extLst>
          </p:cNvPr>
          <p:cNvSpPr>
            <a:spLocks/>
          </p:cNvSpPr>
          <p:nvPr/>
        </p:nvSpPr>
        <p:spPr bwMode="auto">
          <a:xfrm>
            <a:off x="1424530" y="1009386"/>
            <a:ext cx="2527687"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58" name="TextBox 15">
            <a:extLst>
              <a:ext uri="{FF2B5EF4-FFF2-40B4-BE49-F238E27FC236}">
                <a16:creationId xmlns:a16="http://schemas.microsoft.com/office/drawing/2014/main" id="{91B98CC2-8FFF-4BA7-8814-620AA2EF1030}"/>
              </a:ext>
            </a:extLst>
          </p:cNvPr>
          <p:cNvSpPr txBox="1">
            <a:spLocks noChangeArrowheads="1"/>
          </p:cNvSpPr>
          <p:nvPr/>
        </p:nvSpPr>
        <p:spPr bwMode="auto">
          <a:xfrm>
            <a:off x="1457565" y="97218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系统设计目标</a:t>
            </a:r>
          </a:p>
        </p:txBody>
      </p:sp>
      <p:sp>
        <p:nvSpPr>
          <p:cNvPr id="49" name="页脚占位符 2">
            <a:extLst>
              <a:ext uri="{FF2B5EF4-FFF2-40B4-BE49-F238E27FC236}">
                <a16:creationId xmlns:a16="http://schemas.microsoft.com/office/drawing/2014/main" id="{6DC39939-2CC9-44FA-A93D-3C2B4CC402B7}"/>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
        <p:nvSpPr>
          <p:cNvPr id="50" name="矩形 49">
            <a:extLst>
              <a:ext uri="{FF2B5EF4-FFF2-40B4-BE49-F238E27FC236}">
                <a16:creationId xmlns:a16="http://schemas.microsoft.com/office/drawing/2014/main" id="{D669C677-413B-4C0B-AB2C-E851F094EF91}"/>
              </a:ext>
            </a:extLst>
          </p:cNvPr>
          <p:cNvSpPr/>
          <p:nvPr/>
        </p:nvSpPr>
        <p:spPr>
          <a:xfrm>
            <a:off x="4069377" y="1084675"/>
            <a:ext cx="2010684" cy="1838419"/>
          </a:xfrm>
          <a:prstGeom prst="rect">
            <a:avLst/>
          </a:prstGeom>
          <a:solidFill>
            <a:schemeClr val="accent2">
              <a:alpha val="6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cxnSp>
        <p:nvCxnSpPr>
          <p:cNvPr id="51" name="直接连接符 50">
            <a:extLst>
              <a:ext uri="{FF2B5EF4-FFF2-40B4-BE49-F238E27FC236}">
                <a16:creationId xmlns:a16="http://schemas.microsoft.com/office/drawing/2014/main" id="{DDD44B95-2CEC-465A-940A-006EF71AF9C5}"/>
              </a:ext>
            </a:extLst>
          </p:cNvPr>
          <p:cNvCxnSpPr>
            <a:cxnSpLocks/>
          </p:cNvCxnSpPr>
          <p:nvPr/>
        </p:nvCxnSpPr>
        <p:spPr>
          <a:xfrm flipV="1">
            <a:off x="5876530" y="1937220"/>
            <a:ext cx="3172275" cy="14675"/>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0" name="文本框 40">
            <a:extLst>
              <a:ext uri="{FF2B5EF4-FFF2-40B4-BE49-F238E27FC236}">
                <a16:creationId xmlns:a16="http://schemas.microsoft.com/office/drawing/2014/main" id="{F040F7CA-E819-49E0-B7CE-8737D45BC68C}"/>
              </a:ext>
            </a:extLst>
          </p:cNvPr>
          <p:cNvSpPr txBox="1"/>
          <p:nvPr/>
        </p:nvSpPr>
        <p:spPr>
          <a:xfrm>
            <a:off x="6471035" y="1964810"/>
            <a:ext cx="2873402" cy="307775"/>
          </a:xfrm>
          <a:prstGeom prst="rect">
            <a:avLst/>
          </a:prstGeom>
          <a:noFill/>
        </p:spPr>
        <p:txBody>
          <a:bodyPr wrap="square" lIns="91438" tIns="45719" rIns="91438" bIns="45719" rtlCol="0">
            <a:spAutoFit/>
          </a:bodyPr>
          <a:lstStyle/>
          <a:p>
            <a:r>
              <a:rPr lang="zh-CN" altLang="en-US" sz="1400" dirty="0">
                <a:solidFill>
                  <a:schemeClr val="tx1">
                    <a:lumMod val="85000"/>
                    <a:lumOff val="15000"/>
                  </a:schemeClr>
                </a:solidFill>
                <a:latin typeface="微软雅黑" pitchFamily="34" charset="-122"/>
                <a:ea typeface="微软雅黑" pitchFamily="34" charset="-122"/>
              </a:rPr>
              <a:t>能实现多种产品的混流装配</a:t>
            </a:r>
          </a:p>
        </p:txBody>
      </p:sp>
      <p:sp>
        <p:nvSpPr>
          <p:cNvPr id="61" name="文本框 41">
            <a:extLst>
              <a:ext uri="{FF2B5EF4-FFF2-40B4-BE49-F238E27FC236}">
                <a16:creationId xmlns:a16="http://schemas.microsoft.com/office/drawing/2014/main" id="{9E8AFF76-31F3-4BD0-8580-DE6C222DA0DE}"/>
              </a:ext>
            </a:extLst>
          </p:cNvPr>
          <p:cNvSpPr txBox="1"/>
          <p:nvPr/>
        </p:nvSpPr>
        <p:spPr>
          <a:xfrm>
            <a:off x="6489181" y="1560591"/>
            <a:ext cx="2336467" cy="369330"/>
          </a:xfrm>
          <a:prstGeom prst="rect">
            <a:avLst/>
          </a:prstGeom>
          <a:noFill/>
        </p:spPr>
        <p:txBody>
          <a:bodyPr wrap="square" lIns="91438" tIns="45719" rIns="91438" bIns="45719" rtlCol="0">
            <a:spAutoFit/>
          </a:bodyPr>
          <a:lstStyle/>
          <a:p>
            <a:r>
              <a:rPr lang="zh-CN" altLang="en-US" dirty="0">
                <a:solidFill>
                  <a:srgbClr val="006CB5"/>
                </a:solidFill>
                <a:latin typeface="微软雅黑" pitchFamily="34" charset="-122"/>
                <a:ea typeface="微软雅黑" pitchFamily="34" charset="-122"/>
              </a:rPr>
              <a:t>系统具有极高的柔性</a:t>
            </a:r>
          </a:p>
        </p:txBody>
      </p:sp>
      <p:sp>
        <p:nvSpPr>
          <p:cNvPr id="62" name="矩形 61">
            <a:extLst>
              <a:ext uri="{FF2B5EF4-FFF2-40B4-BE49-F238E27FC236}">
                <a16:creationId xmlns:a16="http://schemas.microsoft.com/office/drawing/2014/main" id="{2FBF2911-0CC1-4255-BA80-B054DD4FDDC7}"/>
              </a:ext>
            </a:extLst>
          </p:cNvPr>
          <p:cNvSpPr/>
          <p:nvPr/>
        </p:nvSpPr>
        <p:spPr>
          <a:xfrm>
            <a:off x="4143436" y="1724031"/>
            <a:ext cx="2037779" cy="1863191"/>
          </a:xfrm>
          <a:prstGeom prst="rect">
            <a:avLst/>
          </a:prstGeom>
          <a:solidFill>
            <a:schemeClr val="accent1">
              <a:alpha val="8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sp>
        <p:nvSpPr>
          <p:cNvPr id="63" name="文本框 31">
            <a:extLst>
              <a:ext uri="{FF2B5EF4-FFF2-40B4-BE49-F238E27FC236}">
                <a16:creationId xmlns:a16="http://schemas.microsoft.com/office/drawing/2014/main" id="{3A784E8F-616E-4337-8DE0-4FD1D27BDFC2}"/>
              </a:ext>
            </a:extLst>
          </p:cNvPr>
          <p:cNvSpPr txBox="1"/>
          <p:nvPr/>
        </p:nvSpPr>
        <p:spPr>
          <a:xfrm>
            <a:off x="1399648" y="2764263"/>
            <a:ext cx="2476586" cy="523218"/>
          </a:xfrm>
          <a:prstGeom prst="rect">
            <a:avLst/>
          </a:prstGeom>
          <a:noFill/>
        </p:spPr>
        <p:txBody>
          <a:bodyPr wrap="square" lIns="91438" tIns="45719" rIns="91438" bIns="45719" rtlCol="0">
            <a:spAutoFit/>
          </a:bodyPr>
          <a:lstStyle/>
          <a:p>
            <a:r>
              <a:rPr lang="zh-CN" altLang="en-US" sz="1400" dirty="0">
                <a:solidFill>
                  <a:schemeClr val="tx1">
                    <a:lumMod val="85000"/>
                    <a:lumOff val="15000"/>
                  </a:schemeClr>
                </a:solidFill>
                <a:latin typeface="微软雅黑" pitchFamily="34" charset="-122"/>
                <a:ea typeface="微软雅黑" pitchFamily="34" charset="-122"/>
              </a:rPr>
              <a:t>实时装配工艺可视化指引工人装配</a:t>
            </a:r>
          </a:p>
        </p:txBody>
      </p:sp>
      <p:sp>
        <p:nvSpPr>
          <p:cNvPr id="64" name="文本框 32">
            <a:extLst>
              <a:ext uri="{FF2B5EF4-FFF2-40B4-BE49-F238E27FC236}">
                <a16:creationId xmlns:a16="http://schemas.microsoft.com/office/drawing/2014/main" id="{3773423C-EE91-47D4-866C-389DB99221B8}"/>
              </a:ext>
            </a:extLst>
          </p:cNvPr>
          <p:cNvSpPr txBox="1"/>
          <p:nvPr/>
        </p:nvSpPr>
        <p:spPr>
          <a:xfrm>
            <a:off x="1425498" y="2312183"/>
            <a:ext cx="3271346" cy="369330"/>
          </a:xfrm>
          <a:prstGeom prst="rect">
            <a:avLst/>
          </a:prstGeom>
          <a:noFill/>
        </p:spPr>
        <p:txBody>
          <a:bodyPr wrap="square" lIns="91438" tIns="45719" rIns="91438" bIns="45719" rtlCol="0">
            <a:spAutoFit/>
          </a:bodyPr>
          <a:lstStyle/>
          <a:p>
            <a:r>
              <a:rPr lang="zh-CN" altLang="en-US" dirty="0">
                <a:solidFill>
                  <a:srgbClr val="006CB5"/>
                </a:solidFill>
                <a:latin typeface="微软雅黑" pitchFamily="34" charset="-122"/>
                <a:ea typeface="微软雅黑" pitchFamily="34" charset="-122"/>
              </a:rPr>
              <a:t>装配过程实时可视化指引</a:t>
            </a:r>
          </a:p>
        </p:txBody>
      </p:sp>
      <p:cxnSp>
        <p:nvCxnSpPr>
          <p:cNvPr id="65" name="直接连接符 64">
            <a:extLst>
              <a:ext uri="{FF2B5EF4-FFF2-40B4-BE49-F238E27FC236}">
                <a16:creationId xmlns:a16="http://schemas.microsoft.com/office/drawing/2014/main" id="{FB90EF44-2C7E-4DBA-B5DD-F53853AC71CA}"/>
              </a:ext>
            </a:extLst>
          </p:cNvPr>
          <p:cNvCxnSpPr/>
          <p:nvPr/>
        </p:nvCxnSpPr>
        <p:spPr>
          <a:xfrm flipH="1">
            <a:off x="1425498" y="2712510"/>
            <a:ext cx="3271346"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C68FE0BD-F3CD-4D3A-B984-9E48C76FB107}"/>
              </a:ext>
            </a:extLst>
          </p:cNvPr>
          <p:cNvSpPr/>
          <p:nvPr/>
        </p:nvSpPr>
        <p:spPr>
          <a:xfrm>
            <a:off x="4170531" y="2371796"/>
            <a:ext cx="2010684" cy="1838419"/>
          </a:xfrm>
          <a:prstGeom prst="rect">
            <a:avLst/>
          </a:prstGeom>
          <a:solidFill>
            <a:schemeClr val="accent2">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cxnSp>
        <p:nvCxnSpPr>
          <p:cNvPr id="67" name="直接连接符 66">
            <a:extLst>
              <a:ext uri="{FF2B5EF4-FFF2-40B4-BE49-F238E27FC236}">
                <a16:creationId xmlns:a16="http://schemas.microsoft.com/office/drawing/2014/main" id="{7B04588D-EED5-4E0E-82FB-8F05FB2DB3D5}"/>
              </a:ext>
            </a:extLst>
          </p:cNvPr>
          <p:cNvCxnSpPr/>
          <p:nvPr/>
        </p:nvCxnSpPr>
        <p:spPr>
          <a:xfrm>
            <a:off x="5821143" y="3272122"/>
            <a:ext cx="2992847"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8" name="文本框 40">
            <a:extLst>
              <a:ext uri="{FF2B5EF4-FFF2-40B4-BE49-F238E27FC236}">
                <a16:creationId xmlns:a16="http://schemas.microsoft.com/office/drawing/2014/main" id="{E223D62F-FF30-4261-8E57-0747C674102F}"/>
              </a:ext>
            </a:extLst>
          </p:cNvPr>
          <p:cNvSpPr txBox="1"/>
          <p:nvPr/>
        </p:nvSpPr>
        <p:spPr>
          <a:xfrm>
            <a:off x="6489181" y="3298027"/>
            <a:ext cx="2891527" cy="307775"/>
          </a:xfrm>
          <a:prstGeom prst="rect">
            <a:avLst/>
          </a:prstGeom>
          <a:noFill/>
        </p:spPr>
        <p:txBody>
          <a:bodyPr wrap="square" lIns="91438" tIns="45719" rIns="91438" bIns="45719" rtlCol="0">
            <a:spAutoFit/>
          </a:bodyPr>
          <a:lstStyle/>
          <a:p>
            <a:r>
              <a:rPr lang="zh-CN" altLang="en-US" sz="1400" dirty="0">
                <a:solidFill>
                  <a:schemeClr val="tx1">
                    <a:lumMod val="85000"/>
                    <a:lumOff val="15000"/>
                  </a:schemeClr>
                </a:solidFill>
                <a:latin typeface="微软雅黑" pitchFamily="34" charset="-122"/>
                <a:ea typeface="微软雅黑" pitchFamily="34" charset="-122"/>
              </a:rPr>
              <a:t>检测装配每一步装配的装配质量</a:t>
            </a:r>
          </a:p>
        </p:txBody>
      </p:sp>
      <p:sp>
        <p:nvSpPr>
          <p:cNvPr id="69" name="文本框 41">
            <a:extLst>
              <a:ext uri="{FF2B5EF4-FFF2-40B4-BE49-F238E27FC236}">
                <a16:creationId xmlns:a16="http://schemas.microsoft.com/office/drawing/2014/main" id="{4EC4CD95-3248-427A-8BBC-5ABAB1E76DE0}"/>
              </a:ext>
            </a:extLst>
          </p:cNvPr>
          <p:cNvSpPr txBox="1"/>
          <p:nvPr/>
        </p:nvSpPr>
        <p:spPr>
          <a:xfrm>
            <a:off x="6489181" y="2895028"/>
            <a:ext cx="2766876" cy="369330"/>
          </a:xfrm>
          <a:prstGeom prst="rect">
            <a:avLst/>
          </a:prstGeom>
          <a:noFill/>
        </p:spPr>
        <p:txBody>
          <a:bodyPr wrap="square" lIns="91438" tIns="45719" rIns="91438" bIns="45719" rtlCol="0">
            <a:spAutoFit/>
          </a:bodyPr>
          <a:lstStyle/>
          <a:p>
            <a:r>
              <a:rPr lang="zh-CN" altLang="en-US" dirty="0">
                <a:solidFill>
                  <a:srgbClr val="006CB5"/>
                </a:solidFill>
                <a:latin typeface="微软雅黑" pitchFamily="34" charset="-122"/>
                <a:ea typeface="微软雅黑" pitchFamily="34" charset="-122"/>
              </a:rPr>
              <a:t>装配过程质量监控</a:t>
            </a:r>
          </a:p>
        </p:txBody>
      </p:sp>
      <p:sp>
        <p:nvSpPr>
          <p:cNvPr id="70" name="矩形 69">
            <a:extLst>
              <a:ext uri="{FF2B5EF4-FFF2-40B4-BE49-F238E27FC236}">
                <a16:creationId xmlns:a16="http://schemas.microsoft.com/office/drawing/2014/main" id="{14A3DCBE-0349-4A6D-AECF-9CC1B13D0EB7}"/>
              </a:ext>
            </a:extLst>
          </p:cNvPr>
          <p:cNvSpPr/>
          <p:nvPr/>
        </p:nvSpPr>
        <p:spPr>
          <a:xfrm>
            <a:off x="4103508" y="3109408"/>
            <a:ext cx="2010684" cy="1838419"/>
          </a:xfrm>
          <a:prstGeom prst="rect">
            <a:avLst/>
          </a:prstGeom>
          <a:solidFill>
            <a:schemeClr val="accent1">
              <a:alpha val="9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cxnSp>
        <p:nvCxnSpPr>
          <p:cNvPr id="71" name="直接连接符 70">
            <a:extLst>
              <a:ext uri="{FF2B5EF4-FFF2-40B4-BE49-F238E27FC236}">
                <a16:creationId xmlns:a16="http://schemas.microsoft.com/office/drawing/2014/main" id="{4F97EFA1-F192-49CE-953A-7BC8DAF41A9C}"/>
              </a:ext>
            </a:extLst>
          </p:cNvPr>
          <p:cNvCxnSpPr>
            <a:cxnSpLocks/>
          </p:cNvCxnSpPr>
          <p:nvPr/>
        </p:nvCxnSpPr>
        <p:spPr>
          <a:xfrm flipH="1" flipV="1">
            <a:off x="1426715" y="4085832"/>
            <a:ext cx="3059495" cy="8105"/>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2" name="文本框 59">
            <a:extLst>
              <a:ext uri="{FF2B5EF4-FFF2-40B4-BE49-F238E27FC236}">
                <a16:creationId xmlns:a16="http://schemas.microsoft.com/office/drawing/2014/main" id="{391DD118-4ECD-4D2F-8EA9-83104159DDAD}"/>
              </a:ext>
            </a:extLst>
          </p:cNvPr>
          <p:cNvSpPr txBox="1"/>
          <p:nvPr/>
        </p:nvSpPr>
        <p:spPr>
          <a:xfrm>
            <a:off x="1448543" y="4116701"/>
            <a:ext cx="2677817" cy="523218"/>
          </a:xfrm>
          <a:prstGeom prst="rect">
            <a:avLst/>
          </a:prstGeom>
          <a:noFill/>
        </p:spPr>
        <p:txBody>
          <a:bodyPr wrap="square" lIns="91438" tIns="45719" rIns="91438" bIns="45719" rtlCol="0">
            <a:spAutoFit/>
          </a:bodyPr>
          <a:lstStyle/>
          <a:p>
            <a:r>
              <a:rPr lang="zh-CN" altLang="en-US" sz="1400" dirty="0">
                <a:solidFill>
                  <a:schemeClr val="tx1">
                    <a:lumMod val="85000"/>
                    <a:lumOff val="15000"/>
                  </a:schemeClr>
                </a:solidFill>
                <a:latin typeface="微软雅黑" pitchFamily="34" charset="-122"/>
                <a:ea typeface="微软雅黑" pitchFamily="34" charset="-122"/>
              </a:rPr>
              <a:t>装配过程数据采集、数据可追溯、实时可视化数据报表</a:t>
            </a:r>
          </a:p>
        </p:txBody>
      </p:sp>
      <p:sp>
        <p:nvSpPr>
          <p:cNvPr id="73" name="文本框 60">
            <a:extLst>
              <a:ext uri="{FF2B5EF4-FFF2-40B4-BE49-F238E27FC236}">
                <a16:creationId xmlns:a16="http://schemas.microsoft.com/office/drawing/2014/main" id="{47AFC887-5417-498E-8E64-60C548507EB1}"/>
              </a:ext>
            </a:extLst>
          </p:cNvPr>
          <p:cNvSpPr txBox="1"/>
          <p:nvPr/>
        </p:nvSpPr>
        <p:spPr>
          <a:xfrm>
            <a:off x="1457565" y="3725894"/>
            <a:ext cx="2476585" cy="369330"/>
          </a:xfrm>
          <a:prstGeom prst="rect">
            <a:avLst/>
          </a:prstGeom>
          <a:noFill/>
        </p:spPr>
        <p:txBody>
          <a:bodyPr wrap="square" lIns="91438" tIns="45719" rIns="91438" bIns="45719" rtlCol="0">
            <a:spAutoFit/>
          </a:bodyPr>
          <a:lstStyle/>
          <a:p>
            <a:r>
              <a:rPr lang="zh-CN" altLang="en-US" dirty="0">
                <a:solidFill>
                  <a:srgbClr val="006CB5"/>
                </a:solidFill>
                <a:latin typeface="微软雅黑" pitchFamily="34" charset="-122"/>
                <a:ea typeface="微软雅黑" pitchFamily="34" charset="-122"/>
              </a:rPr>
              <a:t>实时数据可视化反馈</a:t>
            </a:r>
          </a:p>
        </p:txBody>
      </p:sp>
      <p:sp>
        <p:nvSpPr>
          <p:cNvPr id="74" name="矩形 73">
            <a:extLst>
              <a:ext uri="{FF2B5EF4-FFF2-40B4-BE49-F238E27FC236}">
                <a16:creationId xmlns:a16="http://schemas.microsoft.com/office/drawing/2014/main" id="{2F1DF6D6-252B-4B26-BB5B-20D0798C8FA2}"/>
              </a:ext>
            </a:extLst>
          </p:cNvPr>
          <p:cNvSpPr/>
          <p:nvPr/>
        </p:nvSpPr>
        <p:spPr>
          <a:xfrm>
            <a:off x="4153455" y="3720709"/>
            <a:ext cx="2010684" cy="1838419"/>
          </a:xfrm>
          <a:prstGeom prst="rect">
            <a:avLst/>
          </a:prstGeom>
          <a:solidFill>
            <a:schemeClr val="accent2">
              <a:alpha val="6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cxnSp>
        <p:nvCxnSpPr>
          <p:cNvPr id="75" name="直接连接符 74">
            <a:extLst>
              <a:ext uri="{FF2B5EF4-FFF2-40B4-BE49-F238E27FC236}">
                <a16:creationId xmlns:a16="http://schemas.microsoft.com/office/drawing/2014/main" id="{8D2EC298-77D7-497A-99D2-7D1D35CD7834}"/>
              </a:ext>
            </a:extLst>
          </p:cNvPr>
          <p:cNvCxnSpPr/>
          <p:nvPr/>
        </p:nvCxnSpPr>
        <p:spPr>
          <a:xfrm>
            <a:off x="5902706" y="4586036"/>
            <a:ext cx="3115918"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49">
            <a:extLst>
              <a:ext uri="{FF2B5EF4-FFF2-40B4-BE49-F238E27FC236}">
                <a16:creationId xmlns:a16="http://schemas.microsoft.com/office/drawing/2014/main" id="{C7E0995A-5BE7-45F5-8F25-28BC5E83D51B}"/>
              </a:ext>
            </a:extLst>
          </p:cNvPr>
          <p:cNvSpPr txBox="1"/>
          <p:nvPr/>
        </p:nvSpPr>
        <p:spPr>
          <a:xfrm>
            <a:off x="6453195" y="4655816"/>
            <a:ext cx="2714784" cy="523218"/>
          </a:xfrm>
          <a:prstGeom prst="rect">
            <a:avLst/>
          </a:prstGeom>
          <a:noFill/>
        </p:spPr>
        <p:txBody>
          <a:bodyPr wrap="square" lIns="91438" tIns="45719" rIns="91438" bIns="45719" rtlCol="0">
            <a:spAutoFit/>
          </a:bodyPr>
          <a:lstStyle/>
          <a:p>
            <a:r>
              <a:rPr lang="zh-CN" altLang="en-US" sz="1400" dirty="0">
                <a:solidFill>
                  <a:schemeClr val="tx1">
                    <a:lumMod val="85000"/>
                    <a:lumOff val="15000"/>
                  </a:schemeClr>
                </a:solidFill>
                <a:latin typeface="微软雅黑" pitchFamily="34" charset="-122"/>
                <a:ea typeface="微软雅黑" pitchFamily="34" charset="-122"/>
              </a:rPr>
              <a:t>没有生产任务时工人可以进行培训</a:t>
            </a:r>
          </a:p>
        </p:txBody>
      </p:sp>
      <p:sp>
        <p:nvSpPr>
          <p:cNvPr id="77" name="文本框 50">
            <a:extLst>
              <a:ext uri="{FF2B5EF4-FFF2-40B4-BE49-F238E27FC236}">
                <a16:creationId xmlns:a16="http://schemas.microsoft.com/office/drawing/2014/main" id="{BF5FD203-3F78-48B4-A2AC-B7600777D42C}"/>
              </a:ext>
            </a:extLst>
          </p:cNvPr>
          <p:cNvSpPr txBox="1"/>
          <p:nvPr/>
        </p:nvSpPr>
        <p:spPr>
          <a:xfrm>
            <a:off x="6489181" y="4257614"/>
            <a:ext cx="2424849" cy="369330"/>
          </a:xfrm>
          <a:prstGeom prst="rect">
            <a:avLst/>
          </a:prstGeom>
          <a:noFill/>
        </p:spPr>
        <p:txBody>
          <a:bodyPr wrap="square" lIns="91438" tIns="45719" rIns="91438" bIns="45719" rtlCol="0">
            <a:spAutoFit/>
          </a:bodyPr>
          <a:lstStyle/>
          <a:p>
            <a:r>
              <a:rPr lang="zh-CN" altLang="en-US" dirty="0">
                <a:solidFill>
                  <a:srgbClr val="006CB5"/>
                </a:solidFill>
                <a:latin typeface="微软雅黑" pitchFamily="34" charset="-122"/>
                <a:ea typeface="微软雅黑" pitchFamily="34" charset="-122"/>
              </a:rPr>
              <a:t>工人离线培训</a:t>
            </a:r>
          </a:p>
        </p:txBody>
      </p:sp>
      <p:sp>
        <p:nvSpPr>
          <p:cNvPr id="78" name="矩形 77">
            <a:extLst>
              <a:ext uri="{FF2B5EF4-FFF2-40B4-BE49-F238E27FC236}">
                <a16:creationId xmlns:a16="http://schemas.microsoft.com/office/drawing/2014/main" id="{1FA79A6D-2DCD-4852-9C31-5E7A2EAC0980}"/>
              </a:ext>
            </a:extLst>
          </p:cNvPr>
          <p:cNvSpPr/>
          <p:nvPr/>
        </p:nvSpPr>
        <p:spPr>
          <a:xfrm>
            <a:off x="4112046" y="4474854"/>
            <a:ext cx="2010684" cy="1838419"/>
          </a:xfrm>
          <a:prstGeom prst="rect">
            <a:avLst/>
          </a:prstGeom>
          <a:solidFill>
            <a:schemeClr val="accent1"/>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cxnSp>
        <p:nvCxnSpPr>
          <p:cNvPr id="79" name="直接连接符 78">
            <a:extLst>
              <a:ext uri="{FF2B5EF4-FFF2-40B4-BE49-F238E27FC236}">
                <a16:creationId xmlns:a16="http://schemas.microsoft.com/office/drawing/2014/main" id="{3C75B88C-2389-4DC8-A437-8B5BF189CBA5}"/>
              </a:ext>
            </a:extLst>
          </p:cNvPr>
          <p:cNvCxnSpPr/>
          <p:nvPr/>
        </p:nvCxnSpPr>
        <p:spPr>
          <a:xfrm flipH="1">
            <a:off x="1289407" y="5394770"/>
            <a:ext cx="3196803"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0" name="文本框 64">
            <a:extLst>
              <a:ext uri="{FF2B5EF4-FFF2-40B4-BE49-F238E27FC236}">
                <a16:creationId xmlns:a16="http://schemas.microsoft.com/office/drawing/2014/main" id="{C68C77CE-6C43-4B22-8862-BF554DC6245A}"/>
              </a:ext>
            </a:extLst>
          </p:cNvPr>
          <p:cNvSpPr txBox="1"/>
          <p:nvPr/>
        </p:nvSpPr>
        <p:spPr>
          <a:xfrm>
            <a:off x="1403680" y="5465767"/>
            <a:ext cx="2909460" cy="307775"/>
          </a:xfrm>
          <a:prstGeom prst="rect">
            <a:avLst/>
          </a:prstGeom>
          <a:noFill/>
        </p:spPr>
        <p:txBody>
          <a:bodyPr wrap="square" lIns="91438" tIns="45719" rIns="91438" bIns="45719" rtlCol="0">
            <a:spAutoFit/>
          </a:bodyPr>
          <a:lstStyle/>
          <a:p>
            <a:r>
              <a:rPr lang="zh-CN" altLang="en-US" sz="1400" dirty="0">
                <a:solidFill>
                  <a:schemeClr val="tx1">
                    <a:lumMod val="85000"/>
                    <a:lumOff val="15000"/>
                  </a:schemeClr>
                </a:solidFill>
                <a:latin typeface="微软雅黑" pitchFamily="34" charset="-122"/>
                <a:ea typeface="微软雅黑" pitchFamily="34" charset="-122"/>
              </a:rPr>
              <a:t>符合人机工程学，系统可靠性高</a:t>
            </a:r>
          </a:p>
        </p:txBody>
      </p:sp>
      <p:sp>
        <p:nvSpPr>
          <p:cNvPr id="81" name="文本框 80">
            <a:extLst>
              <a:ext uri="{FF2B5EF4-FFF2-40B4-BE49-F238E27FC236}">
                <a16:creationId xmlns:a16="http://schemas.microsoft.com/office/drawing/2014/main" id="{5035E53D-A740-402D-BFFE-CD5CF2D7C6ED}"/>
              </a:ext>
            </a:extLst>
          </p:cNvPr>
          <p:cNvSpPr txBox="1"/>
          <p:nvPr/>
        </p:nvSpPr>
        <p:spPr>
          <a:xfrm>
            <a:off x="1375820" y="5063909"/>
            <a:ext cx="2372858" cy="369332"/>
          </a:xfrm>
          <a:prstGeom prst="rect">
            <a:avLst/>
          </a:prstGeom>
          <a:noFill/>
        </p:spPr>
        <p:txBody>
          <a:bodyPr wrap="square" rtlCol="0">
            <a:spAutoFit/>
          </a:bodyPr>
          <a:lstStyle/>
          <a:p>
            <a:r>
              <a:rPr lang="zh-CN" altLang="en-US" dirty="0">
                <a:solidFill>
                  <a:srgbClr val="006CB5"/>
                </a:solidFill>
                <a:latin typeface="微软雅黑" pitchFamily="34" charset="-122"/>
                <a:ea typeface="微软雅黑" pitchFamily="34" charset="-122"/>
              </a:rPr>
              <a:t>系统运行稳定、可靠</a:t>
            </a:r>
          </a:p>
        </p:txBody>
      </p:sp>
    </p:spTree>
    <p:extLst>
      <p:ext uri="{BB962C8B-B14F-4D97-AF65-F5344CB8AC3E}">
        <p14:creationId xmlns:p14="http://schemas.microsoft.com/office/powerpoint/2010/main" val="190698853"/>
      </p:ext>
    </p:extLst>
  </p:cSld>
  <p:clrMapOvr>
    <a:masterClrMapping/>
  </p:clrMapOvr>
  <p:transition>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50000">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14:bounceEnd="50000">
                                          <p:cBhvr additive="base">
                                            <p:cTn id="12" dur="1000" fill="hold"/>
                                            <p:tgtEl>
                                              <p:spTgt spid="50"/>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childTnLst>
                              </p:cTn>
                            </p:par>
                            <p:par>
                              <p:cTn id="19" fill="hold">
                                <p:stCondLst>
                                  <p:cond delay="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61"/>
                                            </p:tgtEl>
                                            <p:attrNameLst>
                                              <p:attrName>style.visibility</p:attrName>
                                            </p:attrNameLst>
                                          </p:cBhvr>
                                          <p:to>
                                            <p:strVal val="visible"/>
                                          </p:to>
                                        </p:set>
                                        <p:anim calcmode="lin" valueType="num">
                                          <p:cBhvr>
                                            <p:cTn id="22" dur="250" fill="hold"/>
                                            <p:tgtEl>
                                              <p:spTgt spid="61"/>
                                            </p:tgtEl>
                                            <p:attrNameLst>
                                              <p:attrName>ppt_x</p:attrName>
                                            </p:attrNameLst>
                                          </p:cBhvr>
                                          <p:tavLst>
                                            <p:tav tm="0">
                                              <p:val>
                                                <p:strVal val="#ppt_x"/>
                                              </p:val>
                                            </p:tav>
                                            <p:tav tm="100000">
                                              <p:val>
                                                <p:strVal val="#ppt_x"/>
                                              </p:val>
                                            </p:tav>
                                          </p:tavLst>
                                        </p:anim>
                                        <p:anim calcmode="lin" valueType="num">
                                          <p:cBhvr>
                                            <p:cTn id="23" dur="250" fill="hold"/>
                                            <p:tgtEl>
                                              <p:spTgt spid="61"/>
                                            </p:tgtEl>
                                            <p:attrNameLst>
                                              <p:attrName>ppt_y</p:attrName>
                                            </p:attrNameLst>
                                          </p:cBhvr>
                                          <p:tavLst>
                                            <p:tav tm="0">
                                              <p:val>
                                                <p:strVal val="#ppt_y-#ppt_h/2"/>
                                              </p:val>
                                            </p:tav>
                                            <p:tav tm="100000">
                                              <p:val>
                                                <p:strVal val="#ppt_y"/>
                                              </p:val>
                                            </p:tav>
                                          </p:tavLst>
                                        </p:anim>
                                        <p:anim calcmode="lin" valueType="num">
                                          <p:cBhvr>
                                            <p:cTn id="24" dur="250" fill="hold"/>
                                            <p:tgtEl>
                                              <p:spTgt spid="61"/>
                                            </p:tgtEl>
                                            <p:attrNameLst>
                                              <p:attrName>ppt_w</p:attrName>
                                            </p:attrNameLst>
                                          </p:cBhvr>
                                          <p:tavLst>
                                            <p:tav tm="0">
                                              <p:val>
                                                <p:strVal val="#ppt_w"/>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childTnLst>
                                    </p:cTn>
                                  </p:par>
                                </p:childTnLst>
                              </p:cTn>
                            </p:par>
                            <p:par>
                              <p:cTn id="26" fill="hold">
                                <p:stCondLst>
                                  <p:cond delay="1550"/>
                                </p:stCondLst>
                                <p:childTnLst>
                                  <p:par>
                                    <p:cTn id="27" presetID="18" presetClass="entr" presetSubtype="6"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strips(downRight)">
                                          <p:cBhvr>
                                            <p:cTn id="29" dur="750"/>
                                            <p:tgtEl>
                                              <p:spTgt spid="60"/>
                                            </p:tgtEl>
                                          </p:cBhvr>
                                        </p:animEffect>
                                      </p:childTnLst>
                                    </p:cTn>
                                  </p:par>
                                </p:childTnLst>
                              </p:cTn>
                            </p:par>
                            <p:par>
                              <p:cTn id="30" fill="hold">
                                <p:stCondLst>
                                  <p:cond delay="230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14:bounceEnd="50000">
                                          <p:cBhvr additive="base">
                                            <p:cTn id="33" dur="1000" fill="hold"/>
                                            <p:tgtEl>
                                              <p:spTgt spid="62"/>
                                            </p:tgtEl>
                                            <p:attrNameLst>
                                              <p:attrName>ppt_x</p:attrName>
                                            </p:attrNameLst>
                                          </p:cBhvr>
                                          <p:tavLst>
                                            <p:tav tm="0">
                                              <p:val>
                                                <p:strVal val="#ppt_x"/>
                                              </p:val>
                                            </p:tav>
                                            <p:tav tm="100000">
                                              <p:val>
                                                <p:strVal val="#ppt_x"/>
                                              </p:val>
                                            </p:tav>
                                          </p:tavLst>
                                        </p:anim>
                                        <p:anim calcmode="lin" valueType="num" p14:bounceEnd="50000">
                                          <p:cBhvr additive="base">
                                            <p:cTn id="34" dur="10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right)">
                                          <p:cBhvr>
                                            <p:cTn id="39" dur="500"/>
                                            <p:tgtEl>
                                              <p:spTgt spid="65"/>
                                            </p:tgtEl>
                                          </p:cBhvr>
                                        </p:animEffect>
                                      </p:childTnLst>
                                    </p:cTn>
                                  </p:par>
                                </p:childTnLst>
                              </p:cTn>
                            </p:par>
                            <p:par>
                              <p:cTn id="40" fill="hold">
                                <p:stCondLst>
                                  <p:cond delay="500"/>
                                </p:stCondLst>
                                <p:childTnLst>
                                  <p:par>
                                    <p:cTn id="41" presetID="17" presetClass="entr" presetSubtype="1" fill="hold" grpId="0" nodeType="afterEffect">
                                      <p:stCondLst>
                                        <p:cond delay="0"/>
                                      </p:stCondLst>
                                      <p:iterate type="lt">
                                        <p:tmPct val="40000"/>
                                      </p:iterate>
                                      <p:childTnLst>
                                        <p:set>
                                          <p:cBhvr>
                                            <p:cTn id="42" dur="1" fill="hold">
                                              <p:stCondLst>
                                                <p:cond delay="0"/>
                                              </p:stCondLst>
                                            </p:cTn>
                                            <p:tgtEl>
                                              <p:spTgt spid="64"/>
                                            </p:tgtEl>
                                            <p:attrNameLst>
                                              <p:attrName>style.visibility</p:attrName>
                                            </p:attrNameLst>
                                          </p:cBhvr>
                                          <p:to>
                                            <p:strVal val="visible"/>
                                          </p:to>
                                        </p:set>
                                        <p:anim calcmode="lin" valueType="num">
                                          <p:cBhvr>
                                            <p:cTn id="43" dur="250" fill="hold"/>
                                            <p:tgtEl>
                                              <p:spTgt spid="64"/>
                                            </p:tgtEl>
                                            <p:attrNameLst>
                                              <p:attrName>ppt_x</p:attrName>
                                            </p:attrNameLst>
                                          </p:cBhvr>
                                          <p:tavLst>
                                            <p:tav tm="0">
                                              <p:val>
                                                <p:strVal val="#ppt_x"/>
                                              </p:val>
                                            </p:tav>
                                            <p:tav tm="100000">
                                              <p:val>
                                                <p:strVal val="#ppt_x"/>
                                              </p:val>
                                            </p:tav>
                                          </p:tavLst>
                                        </p:anim>
                                        <p:anim calcmode="lin" valueType="num">
                                          <p:cBhvr>
                                            <p:cTn id="44" dur="250" fill="hold"/>
                                            <p:tgtEl>
                                              <p:spTgt spid="64"/>
                                            </p:tgtEl>
                                            <p:attrNameLst>
                                              <p:attrName>ppt_y</p:attrName>
                                            </p:attrNameLst>
                                          </p:cBhvr>
                                          <p:tavLst>
                                            <p:tav tm="0">
                                              <p:val>
                                                <p:strVal val="#ppt_y-#ppt_h/2"/>
                                              </p:val>
                                            </p:tav>
                                            <p:tav tm="100000">
                                              <p:val>
                                                <p:strVal val="#ppt_y"/>
                                              </p:val>
                                            </p:tav>
                                          </p:tavLst>
                                        </p:anim>
                                        <p:anim calcmode="lin" valueType="num">
                                          <p:cBhvr>
                                            <p:cTn id="45" dur="250" fill="hold"/>
                                            <p:tgtEl>
                                              <p:spTgt spid="64"/>
                                            </p:tgtEl>
                                            <p:attrNameLst>
                                              <p:attrName>ppt_w</p:attrName>
                                            </p:attrNameLst>
                                          </p:cBhvr>
                                          <p:tavLst>
                                            <p:tav tm="0">
                                              <p:val>
                                                <p:strVal val="#ppt_w"/>
                                              </p:val>
                                            </p:tav>
                                            <p:tav tm="100000">
                                              <p:val>
                                                <p:strVal val="#ppt_w"/>
                                              </p:val>
                                            </p:tav>
                                          </p:tavLst>
                                        </p:anim>
                                        <p:anim calcmode="lin" valueType="num">
                                          <p:cBhvr>
                                            <p:cTn id="46" dur="250" fill="hold"/>
                                            <p:tgtEl>
                                              <p:spTgt spid="64"/>
                                            </p:tgtEl>
                                            <p:attrNameLst>
                                              <p:attrName>ppt_h</p:attrName>
                                            </p:attrNameLst>
                                          </p:cBhvr>
                                          <p:tavLst>
                                            <p:tav tm="0">
                                              <p:val>
                                                <p:fltVal val="0"/>
                                              </p:val>
                                            </p:tav>
                                            <p:tav tm="100000">
                                              <p:val>
                                                <p:strVal val="#ppt_h"/>
                                              </p:val>
                                            </p:tav>
                                          </p:tavLst>
                                        </p:anim>
                                      </p:childTnLst>
                                    </p:cTn>
                                  </p:par>
                                </p:childTnLst>
                              </p:cTn>
                            </p:par>
                            <p:par>
                              <p:cTn id="47" fill="hold">
                                <p:stCondLst>
                                  <p:cond delay="1750"/>
                                </p:stCondLst>
                                <p:childTnLst>
                                  <p:par>
                                    <p:cTn id="48" presetID="18" presetClass="entr" presetSubtype="6"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strips(downRight)">
                                          <p:cBhvr>
                                            <p:cTn id="50" dur="750"/>
                                            <p:tgtEl>
                                              <p:spTgt spid="63"/>
                                            </p:tgtEl>
                                          </p:cBhvr>
                                        </p:animEffect>
                                      </p:childTnLst>
                                    </p:cTn>
                                  </p:par>
                                </p:childTnLst>
                              </p:cTn>
                            </p:par>
                            <p:par>
                              <p:cTn id="51" fill="hold">
                                <p:stCondLst>
                                  <p:cond delay="2500"/>
                                </p:stCondLst>
                                <p:childTnLst>
                                  <p:par>
                                    <p:cTn id="52" presetID="2" presetClass="entr" presetSubtype="1" fill="hold" grpId="0" nodeType="afterEffect" p14:presetBounceEnd="50000">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14:bounceEnd="50000">
                                          <p:cBhvr additive="base">
                                            <p:cTn id="54" dur="1000" fill="hold"/>
                                            <p:tgtEl>
                                              <p:spTgt spid="66"/>
                                            </p:tgtEl>
                                            <p:attrNameLst>
                                              <p:attrName>ppt_x</p:attrName>
                                            </p:attrNameLst>
                                          </p:cBhvr>
                                          <p:tavLst>
                                            <p:tav tm="0">
                                              <p:val>
                                                <p:strVal val="#ppt_x"/>
                                              </p:val>
                                            </p:tav>
                                            <p:tav tm="100000">
                                              <p:val>
                                                <p:strVal val="#ppt_x"/>
                                              </p:val>
                                            </p:tav>
                                          </p:tavLst>
                                        </p:anim>
                                        <p:anim calcmode="lin" valueType="num" p14:bounceEnd="50000">
                                          <p:cBhvr additive="base">
                                            <p:cTn id="55" dur="10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childTnLst>
                              </p:cTn>
                            </p:par>
                            <p:par>
                              <p:cTn id="61" fill="hold">
                                <p:stCondLst>
                                  <p:cond delay="500"/>
                                </p:stCondLst>
                                <p:childTnLst>
                                  <p:par>
                                    <p:cTn id="62" presetID="17" presetClass="entr" presetSubtype="1" fill="hold" grpId="0" nodeType="afterEffect">
                                      <p:stCondLst>
                                        <p:cond delay="0"/>
                                      </p:stCondLst>
                                      <p:iterate type="lt">
                                        <p:tmPct val="40000"/>
                                      </p:iterate>
                                      <p:childTnLst>
                                        <p:set>
                                          <p:cBhvr>
                                            <p:cTn id="63" dur="1" fill="hold">
                                              <p:stCondLst>
                                                <p:cond delay="0"/>
                                              </p:stCondLst>
                                            </p:cTn>
                                            <p:tgtEl>
                                              <p:spTgt spid="69"/>
                                            </p:tgtEl>
                                            <p:attrNameLst>
                                              <p:attrName>style.visibility</p:attrName>
                                            </p:attrNameLst>
                                          </p:cBhvr>
                                          <p:to>
                                            <p:strVal val="visible"/>
                                          </p:to>
                                        </p:set>
                                        <p:anim calcmode="lin" valueType="num">
                                          <p:cBhvr>
                                            <p:cTn id="64" dur="250" fill="hold"/>
                                            <p:tgtEl>
                                              <p:spTgt spid="69"/>
                                            </p:tgtEl>
                                            <p:attrNameLst>
                                              <p:attrName>ppt_x</p:attrName>
                                            </p:attrNameLst>
                                          </p:cBhvr>
                                          <p:tavLst>
                                            <p:tav tm="0">
                                              <p:val>
                                                <p:strVal val="#ppt_x"/>
                                              </p:val>
                                            </p:tav>
                                            <p:tav tm="100000">
                                              <p:val>
                                                <p:strVal val="#ppt_x"/>
                                              </p:val>
                                            </p:tav>
                                          </p:tavLst>
                                        </p:anim>
                                        <p:anim calcmode="lin" valueType="num">
                                          <p:cBhvr>
                                            <p:cTn id="65" dur="250" fill="hold"/>
                                            <p:tgtEl>
                                              <p:spTgt spid="69"/>
                                            </p:tgtEl>
                                            <p:attrNameLst>
                                              <p:attrName>ppt_y</p:attrName>
                                            </p:attrNameLst>
                                          </p:cBhvr>
                                          <p:tavLst>
                                            <p:tav tm="0">
                                              <p:val>
                                                <p:strVal val="#ppt_y-#ppt_h/2"/>
                                              </p:val>
                                            </p:tav>
                                            <p:tav tm="100000">
                                              <p:val>
                                                <p:strVal val="#ppt_y"/>
                                              </p:val>
                                            </p:tav>
                                          </p:tavLst>
                                        </p:anim>
                                        <p:anim calcmode="lin" valueType="num">
                                          <p:cBhvr>
                                            <p:cTn id="66" dur="250" fill="hold"/>
                                            <p:tgtEl>
                                              <p:spTgt spid="69"/>
                                            </p:tgtEl>
                                            <p:attrNameLst>
                                              <p:attrName>ppt_w</p:attrName>
                                            </p:attrNameLst>
                                          </p:cBhvr>
                                          <p:tavLst>
                                            <p:tav tm="0">
                                              <p:val>
                                                <p:strVal val="#ppt_w"/>
                                              </p:val>
                                            </p:tav>
                                            <p:tav tm="100000">
                                              <p:val>
                                                <p:strVal val="#ppt_w"/>
                                              </p:val>
                                            </p:tav>
                                          </p:tavLst>
                                        </p:anim>
                                        <p:anim calcmode="lin" valueType="num">
                                          <p:cBhvr>
                                            <p:cTn id="67" dur="250" fill="hold"/>
                                            <p:tgtEl>
                                              <p:spTgt spid="69"/>
                                            </p:tgtEl>
                                            <p:attrNameLst>
                                              <p:attrName>ppt_h</p:attrName>
                                            </p:attrNameLst>
                                          </p:cBhvr>
                                          <p:tavLst>
                                            <p:tav tm="0">
                                              <p:val>
                                                <p:fltVal val="0"/>
                                              </p:val>
                                            </p:tav>
                                            <p:tav tm="100000">
                                              <p:val>
                                                <p:strVal val="#ppt_h"/>
                                              </p:val>
                                            </p:tav>
                                          </p:tavLst>
                                        </p:anim>
                                      </p:childTnLst>
                                    </p:cTn>
                                  </p:par>
                                </p:childTnLst>
                              </p:cTn>
                            </p:par>
                            <p:par>
                              <p:cTn id="68" fill="hold">
                                <p:stCondLst>
                                  <p:cond delay="1450"/>
                                </p:stCondLst>
                                <p:childTnLst>
                                  <p:par>
                                    <p:cTn id="69" presetID="18" presetClass="entr" presetSubtype="6" fill="hold" grpId="0"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strips(downRight)">
                                          <p:cBhvr>
                                            <p:cTn id="71" dur="750"/>
                                            <p:tgtEl>
                                              <p:spTgt spid="68"/>
                                            </p:tgtEl>
                                          </p:cBhvr>
                                        </p:animEffect>
                                      </p:childTnLst>
                                    </p:cTn>
                                  </p:par>
                                </p:childTnLst>
                              </p:cTn>
                            </p:par>
                            <p:par>
                              <p:cTn id="72" fill="hold">
                                <p:stCondLst>
                                  <p:cond delay="2200"/>
                                </p:stCondLst>
                                <p:childTnLst>
                                  <p:par>
                                    <p:cTn id="73" presetID="2" presetClass="entr" presetSubtype="1" fill="hold" grpId="0" nodeType="afterEffect" p14:presetBounceEnd="50000">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14:bounceEnd="50000">
                                          <p:cBhvr additive="base">
                                            <p:cTn id="75" dur="1000" fill="hold"/>
                                            <p:tgtEl>
                                              <p:spTgt spid="70"/>
                                            </p:tgtEl>
                                            <p:attrNameLst>
                                              <p:attrName>ppt_x</p:attrName>
                                            </p:attrNameLst>
                                          </p:cBhvr>
                                          <p:tavLst>
                                            <p:tav tm="0">
                                              <p:val>
                                                <p:strVal val="#ppt_x"/>
                                              </p:val>
                                            </p:tav>
                                            <p:tav tm="100000">
                                              <p:val>
                                                <p:strVal val="#ppt_x"/>
                                              </p:val>
                                            </p:tav>
                                          </p:tavLst>
                                        </p:anim>
                                        <p:anim calcmode="lin" valueType="num" p14:bounceEnd="50000">
                                          <p:cBhvr additive="base">
                                            <p:cTn id="76" dur="10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wipe(right)">
                                          <p:cBhvr>
                                            <p:cTn id="81" dur="500"/>
                                            <p:tgtEl>
                                              <p:spTgt spid="71"/>
                                            </p:tgtEl>
                                          </p:cBhvr>
                                        </p:animEffect>
                                      </p:childTnLst>
                                    </p:cTn>
                                  </p:par>
                                </p:childTnLst>
                              </p:cTn>
                            </p:par>
                            <p:par>
                              <p:cTn id="82" fill="hold">
                                <p:stCondLst>
                                  <p:cond delay="500"/>
                                </p:stCondLst>
                                <p:childTnLst>
                                  <p:par>
                                    <p:cTn id="83" presetID="17" presetClass="entr" presetSubtype="1" fill="hold" grpId="0" nodeType="afterEffect">
                                      <p:stCondLst>
                                        <p:cond delay="0"/>
                                      </p:stCondLst>
                                      <p:iterate type="lt">
                                        <p:tmPct val="40000"/>
                                      </p:iterate>
                                      <p:childTnLst>
                                        <p:set>
                                          <p:cBhvr>
                                            <p:cTn id="84" dur="1" fill="hold">
                                              <p:stCondLst>
                                                <p:cond delay="0"/>
                                              </p:stCondLst>
                                            </p:cTn>
                                            <p:tgtEl>
                                              <p:spTgt spid="73"/>
                                            </p:tgtEl>
                                            <p:attrNameLst>
                                              <p:attrName>style.visibility</p:attrName>
                                            </p:attrNameLst>
                                          </p:cBhvr>
                                          <p:to>
                                            <p:strVal val="visible"/>
                                          </p:to>
                                        </p:set>
                                        <p:anim calcmode="lin" valueType="num">
                                          <p:cBhvr>
                                            <p:cTn id="85" dur="250" fill="hold"/>
                                            <p:tgtEl>
                                              <p:spTgt spid="73"/>
                                            </p:tgtEl>
                                            <p:attrNameLst>
                                              <p:attrName>ppt_x</p:attrName>
                                            </p:attrNameLst>
                                          </p:cBhvr>
                                          <p:tavLst>
                                            <p:tav tm="0">
                                              <p:val>
                                                <p:strVal val="#ppt_x"/>
                                              </p:val>
                                            </p:tav>
                                            <p:tav tm="100000">
                                              <p:val>
                                                <p:strVal val="#ppt_x"/>
                                              </p:val>
                                            </p:tav>
                                          </p:tavLst>
                                        </p:anim>
                                        <p:anim calcmode="lin" valueType="num">
                                          <p:cBhvr>
                                            <p:cTn id="86" dur="250" fill="hold"/>
                                            <p:tgtEl>
                                              <p:spTgt spid="73"/>
                                            </p:tgtEl>
                                            <p:attrNameLst>
                                              <p:attrName>ppt_y</p:attrName>
                                            </p:attrNameLst>
                                          </p:cBhvr>
                                          <p:tavLst>
                                            <p:tav tm="0">
                                              <p:val>
                                                <p:strVal val="#ppt_y-#ppt_h/2"/>
                                              </p:val>
                                            </p:tav>
                                            <p:tav tm="100000">
                                              <p:val>
                                                <p:strVal val="#ppt_y"/>
                                              </p:val>
                                            </p:tav>
                                          </p:tavLst>
                                        </p:anim>
                                        <p:anim calcmode="lin" valueType="num">
                                          <p:cBhvr>
                                            <p:cTn id="87" dur="250" fill="hold"/>
                                            <p:tgtEl>
                                              <p:spTgt spid="73"/>
                                            </p:tgtEl>
                                            <p:attrNameLst>
                                              <p:attrName>ppt_w</p:attrName>
                                            </p:attrNameLst>
                                          </p:cBhvr>
                                          <p:tavLst>
                                            <p:tav tm="0">
                                              <p:val>
                                                <p:strVal val="#ppt_w"/>
                                              </p:val>
                                            </p:tav>
                                            <p:tav tm="100000">
                                              <p:val>
                                                <p:strVal val="#ppt_w"/>
                                              </p:val>
                                            </p:tav>
                                          </p:tavLst>
                                        </p:anim>
                                        <p:anim calcmode="lin" valueType="num">
                                          <p:cBhvr>
                                            <p:cTn id="88" dur="250" fill="hold"/>
                                            <p:tgtEl>
                                              <p:spTgt spid="73"/>
                                            </p:tgtEl>
                                            <p:attrNameLst>
                                              <p:attrName>ppt_h</p:attrName>
                                            </p:attrNameLst>
                                          </p:cBhvr>
                                          <p:tavLst>
                                            <p:tav tm="0">
                                              <p:val>
                                                <p:fltVal val="0"/>
                                              </p:val>
                                            </p:tav>
                                            <p:tav tm="100000">
                                              <p:val>
                                                <p:strVal val="#ppt_h"/>
                                              </p:val>
                                            </p:tav>
                                          </p:tavLst>
                                        </p:anim>
                                      </p:childTnLst>
                                    </p:cTn>
                                  </p:par>
                                </p:childTnLst>
                              </p:cTn>
                            </p:par>
                            <p:par>
                              <p:cTn id="89" fill="hold">
                                <p:stCondLst>
                                  <p:cond delay="1550"/>
                                </p:stCondLst>
                                <p:childTnLst>
                                  <p:par>
                                    <p:cTn id="90" presetID="18" presetClass="entr" presetSubtype="6"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strips(downRight)">
                                          <p:cBhvr>
                                            <p:cTn id="92" dur="750"/>
                                            <p:tgtEl>
                                              <p:spTgt spid="72"/>
                                            </p:tgtEl>
                                          </p:cBhvr>
                                        </p:animEffect>
                                      </p:childTnLst>
                                    </p:cTn>
                                  </p:par>
                                </p:childTnLst>
                              </p:cTn>
                            </p:par>
                            <p:par>
                              <p:cTn id="93" fill="hold">
                                <p:stCondLst>
                                  <p:cond delay="2300"/>
                                </p:stCondLst>
                                <p:childTnLst>
                                  <p:par>
                                    <p:cTn id="94" presetID="2" presetClass="entr" presetSubtype="1" fill="hold" grpId="0" nodeType="afterEffect" p14:presetBounceEnd="50000">
                                      <p:stCondLst>
                                        <p:cond delay="0"/>
                                      </p:stCondLst>
                                      <p:childTnLst>
                                        <p:set>
                                          <p:cBhvr>
                                            <p:cTn id="95" dur="1" fill="hold">
                                              <p:stCondLst>
                                                <p:cond delay="0"/>
                                              </p:stCondLst>
                                            </p:cTn>
                                            <p:tgtEl>
                                              <p:spTgt spid="74"/>
                                            </p:tgtEl>
                                            <p:attrNameLst>
                                              <p:attrName>style.visibility</p:attrName>
                                            </p:attrNameLst>
                                          </p:cBhvr>
                                          <p:to>
                                            <p:strVal val="visible"/>
                                          </p:to>
                                        </p:set>
                                        <p:anim calcmode="lin" valueType="num" p14:bounceEnd="50000">
                                          <p:cBhvr additive="base">
                                            <p:cTn id="96" dur="1000" fill="hold"/>
                                            <p:tgtEl>
                                              <p:spTgt spid="74"/>
                                            </p:tgtEl>
                                            <p:attrNameLst>
                                              <p:attrName>ppt_x</p:attrName>
                                            </p:attrNameLst>
                                          </p:cBhvr>
                                          <p:tavLst>
                                            <p:tav tm="0">
                                              <p:val>
                                                <p:strVal val="#ppt_x"/>
                                              </p:val>
                                            </p:tav>
                                            <p:tav tm="100000">
                                              <p:val>
                                                <p:strVal val="#ppt_x"/>
                                              </p:val>
                                            </p:tav>
                                          </p:tavLst>
                                        </p:anim>
                                        <p:anim calcmode="lin" valueType="num" p14:bounceEnd="50000">
                                          <p:cBhvr additive="base">
                                            <p:cTn id="97" dur="10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500"/>
                                            <p:tgtEl>
                                              <p:spTgt spid="75"/>
                                            </p:tgtEl>
                                          </p:cBhvr>
                                        </p:animEffect>
                                      </p:childTnLst>
                                    </p:cTn>
                                  </p:par>
                                </p:childTnLst>
                              </p:cTn>
                            </p:par>
                            <p:par>
                              <p:cTn id="103" fill="hold">
                                <p:stCondLst>
                                  <p:cond delay="500"/>
                                </p:stCondLst>
                                <p:childTnLst>
                                  <p:par>
                                    <p:cTn id="104" presetID="17" presetClass="entr" presetSubtype="1" fill="hold" grpId="0" nodeType="afterEffect">
                                      <p:stCondLst>
                                        <p:cond delay="0"/>
                                      </p:stCondLst>
                                      <p:iterate type="lt">
                                        <p:tmPct val="40000"/>
                                      </p:iterate>
                                      <p:childTnLst>
                                        <p:set>
                                          <p:cBhvr>
                                            <p:cTn id="105" dur="1" fill="hold">
                                              <p:stCondLst>
                                                <p:cond delay="0"/>
                                              </p:stCondLst>
                                            </p:cTn>
                                            <p:tgtEl>
                                              <p:spTgt spid="77"/>
                                            </p:tgtEl>
                                            <p:attrNameLst>
                                              <p:attrName>style.visibility</p:attrName>
                                            </p:attrNameLst>
                                          </p:cBhvr>
                                          <p:to>
                                            <p:strVal val="visible"/>
                                          </p:to>
                                        </p:set>
                                        <p:anim calcmode="lin" valueType="num">
                                          <p:cBhvr>
                                            <p:cTn id="106" dur="250" fill="hold"/>
                                            <p:tgtEl>
                                              <p:spTgt spid="77"/>
                                            </p:tgtEl>
                                            <p:attrNameLst>
                                              <p:attrName>ppt_x</p:attrName>
                                            </p:attrNameLst>
                                          </p:cBhvr>
                                          <p:tavLst>
                                            <p:tav tm="0">
                                              <p:val>
                                                <p:strVal val="#ppt_x"/>
                                              </p:val>
                                            </p:tav>
                                            <p:tav tm="100000">
                                              <p:val>
                                                <p:strVal val="#ppt_x"/>
                                              </p:val>
                                            </p:tav>
                                          </p:tavLst>
                                        </p:anim>
                                        <p:anim calcmode="lin" valueType="num">
                                          <p:cBhvr>
                                            <p:cTn id="107" dur="250" fill="hold"/>
                                            <p:tgtEl>
                                              <p:spTgt spid="77"/>
                                            </p:tgtEl>
                                            <p:attrNameLst>
                                              <p:attrName>ppt_y</p:attrName>
                                            </p:attrNameLst>
                                          </p:cBhvr>
                                          <p:tavLst>
                                            <p:tav tm="0">
                                              <p:val>
                                                <p:strVal val="#ppt_y-#ppt_h/2"/>
                                              </p:val>
                                            </p:tav>
                                            <p:tav tm="100000">
                                              <p:val>
                                                <p:strVal val="#ppt_y"/>
                                              </p:val>
                                            </p:tav>
                                          </p:tavLst>
                                        </p:anim>
                                        <p:anim calcmode="lin" valueType="num">
                                          <p:cBhvr>
                                            <p:cTn id="108" dur="250" fill="hold"/>
                                            <p:tgtEl>
                                              <p:spTgt spid="77"/>
                                            </p:tgtEl>
                                            <p:attrNameLst>
                                              <p:attrName>ppt_w</p:attrName>
                                            </p:attrNameLst>
                                          </p:cBhvr>
                                          <p:tavLst>
                                            <p:tav tm="0">
                                              <p:val>
                                                <p:strVal val="#ppt_w"/>
                                              </p:val>
                                            </p:tav>
                                            <p:tav tm="100000">
                                              <p:val>
                                                <p:strVal val="#ppt_w"/>
                                              </p:val>
                                            </p:tav>
                                          </p:tavLst>
                                        </p:anim>
                                        <p:anim calcmode="lin" valueType="num">
                                          <p:cBhvr>
                                            <p:cTn id="109" dur="250" fill="hold"/>
                                            <p:tgtEl>
                                              <p:spTgt spid="77"/>
                                            </p:tgtEl>
                                            <p:attrNameLst>
                                              <p:attrName>ppt_h</p:attrName>
                                            </p:attrNameLst>
                                          </p:cBhvr>
                                          <p:tavLst>
                                            <p:tav tm="0">
                                              <p:val>
                                                <p:fltVal val="0"/>
                                              </p:val>
                                            </p:tav>
                                            <p:tav tm="100000">
                                              <p:val>
                                                <p:strVal val="#ppt_h"/>
                                              </p:val>
                                            </p:tav>
                                          </p:tavLst>
                                        </p:anim>
                                      </p:childTnLst>
                                    </p:cTn>
                                  </p:par>
                                </p:childTnLst>
                              </p:cTn>
                            </p:par>
                            <p:par>
                              <p:cTn id="110" fill="hold">
                                <p:stCondLst>
                                  <p:cond delay="1250"/>
                                </p:stCondLst>
                                <p:childTnLst>
                                  <p:par>
                                    <p:cTn id="111" presetID="18" presetClass="entr" presetSubtype="6" fill="hold" grpId="0" nodeType="after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strips(downRight)">
                                          <p:cBhvr>
                                            <p:cTn id="113" dur="750"/>
                                            <p:tgtEl>
                                              <p:spTgt spid="76"/>
                                            </p:tgtEl>
                                          </p:cBhvr>
                                        </p:animEffect>
                                      </p:childTnLst>
                                    </p:cTn>
                                  </p:par>
                                </p:childTnLst>
                              </p:cTn>
                            </p:par>
                            <p:par>
                              <p:cTn id="114" fill="hold">
                                <p:stCondLst>
                                  <p:cond delay="2000"/>
                                </p:stCondLst>
                                <p:childTnLst>
                                  <p:par>
                                    <p:cTn id="115" presetID="2" presetClass="entr" presetSubtype="1" fill="hold" grpId="0" nodeType="afterEffect" p14:presetBounceEnd="50000">
                                      <p:stCondLst>
                                        <p:cond delay="0"/>
                                      </p:stCondLst>
                                      <p:childTnLst>
                                        <p:set>
                                          <p:cBhvr>
                                            <p:cTn id="116" dur="1" fill="hold">
                                              <p:stCondLst>
                                                <p:cond delay="0"/>
                                              </p:stCondLst>
                                            </p:cTn>
                                            <p:tgtEl>
                                              <p:spTgt spid="78"/>
                                            </p:tgtEl>
                                            <p:attrNameLst>
                                              <p:attrName>style.visibility</p:attrName>
                                            </p:attrNameLst>
                                          </p:cBhvr>
                                          <p:to>
                                            <p:strVal val="visible"/>
                                          </p:to>
                                        </p:set>
                                        <p:anim calcmode="lin" valueType="num" p14:bounceEnd="50000">
                                          <p:cBhvr additive="base">
                                            <p:cTn id="117" dur="1000" fill="hold"/>
                                            <p:tgtEl>
                                              <p:spTgt spid="78"/>
                                            </p:tgtEl>
                                            <p:attrNameLst>
                                              <p:attrName>ppt_x</p:attrName>
                                            </p:attrNameLst>
                                          </p:cBhvr>
                                          <p:tavLst>
                                            <p:tav tm="0">
                                              <p:val>
                                                <p:strVal val="#ppt_x"/>
                                              </p:val>
                                            </p:tav>
                                            <p:tav tm="100000">
                                              <p:val>
                                                <p:strVal val="#ppt_x"/>
                                              </p:val>
                                            </p:tav>
                                          </p:tavLst>
                                        </p:anim>
                                        <p:anim calcmode="lin" valueType="num" p14:bounceEnd="50000">
                                          <p:cBhvr additive="base">
                                            <p:cTn id="118" dur="1000" fill="hold"/>
                                            <p:tgtEl>
                                              <p:spTgt spid="78"/>
                                            </p:tgtEl>
                                            <p:attrNameLst>
                                              <p:attrName>ppt_y</p:attrName>
                                            </p:attrNameLst>
                                          </p:cBhvr>
                                          <p:tavLst>
                                            <p:tav tm="0">
                                              <p:val>
                                                <p:strVal val="0-#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nodeType="click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wipe(right)">
                                          <p:cBhvr>
                                            <p:cTn id="123" dur="500"/>
                                            <p:tgtEl>
                                              <p:spTgt spid="79"/>
                                            </p:tgtEl>
                                          </p:cBhvr>
                                        </p:animEffect>
                                      </p:childTnLst>
                                    </p:cTn>
                                  </p:par>
                                </p:childTnLst>
                              </p:cTn>
                            </p:par>
                            <p:par>
                              <p:cTn id="124" fill="hold">
                                <p:stCondLst>
                                  <p:cond delay="500"/>
                                </p:stCondLst>
                                <p:childTnLst>
                                  <p:par>
                                    <p:cTn id="125" presetID="17" presetClass="entr" presetSubtype="1" fill="hold" grpId="0" nodeType="afterEffect">
                                      <p:stCondLst>
                                        <p:cond delay="0"/>
                                      </p:stCondLst>
                                      <p:iterate type="lt">
                                        <p:tmPct val="40000"/>
                                      </p:iterate>
                                      <p:childTnLst>
                                        <p:set>
                                          <p:cBhvr>
                                            <p:cTn id="126" dur="1" fill="hold">
                                              <p:stCondLst>
                                                <p:cond delay="0"/>
                                              </p:stCondLst>
                                            </p:cTn>
                                            <p:tgtEl>
                                              <p:spTgt spid="80"/>
                                            </p:tgtEl>
                                            <p:attrNameLst>
                                              <p:attrName>style.visibility</p:attrName>
                                            </p:attrNameLst>
                                          </p:cBhvr>
                                          <p:to>
                                            <p:strVal val="visible"/>
                                          </p:to>
                                        </p:set>
                                        <p:anim calcmode="lin" valueType="num">
                                          <p:cBhvr>
                                            <p:cTn id="127" dur="250" fill="hold"/>
                                            <p:tgtEl>
                                              <p:spTgt spid="80"/>
                                            </p:tgtEl>
                                            <p:attrNameLst>
                                              <p:attrName>ppt_x</p:attrName>
                                            </p:attrNameLst>
                                          </p:cBhvr>
                                          <p:tavLst>
                                            <p:tav tm="0">
                                              <p:val>
                                                <p:strVal val="#ppt_x"/>
                                              </p:val>
                                            </p:tav>
                                            <p:tav tm="100000">
                                              <p:val>
                                                <p:strVal val="#ppt_x"/>
                                              </p:val>
                                            </p:tav>
                                          </p:tavLst>
                                        </p:anim>
                                        <p:anim calcmode="lin" valueType="num">
                                          <p:cBhvr>
                                            <p:cTn id="128" dur="250" fill="hold"/>
                                            <p:tgtEl>
                                              <p:spTgt spid="80"/>
                                            </p:tgtEl>
                                            <p:attrNameLst>
                                              <p:attrName>ppt_y</p:attrName>
                                            </p:attrNameLst>
                                          </p:cBhvr>
                                          <p:tavLst>
                                            <p:tav tm="0">
                                              <p:val>
                                                <p:strVal val="#ppt_y-#ppt_h/2"/>
                                              </p:val>
                                            </p:tav>
                                            <p:tav tm="100000">
                                              <p:val>
                                                <p:strVal val="#ppt_y"/>
                                              </p:val>
                                            </p:tav>
                                          </p:tavLst>
                                        </p:anim>
                                        <p:anim calcmode="lin" valueType="num">
                                          <p:cBhvr>
                                            <p:cTn id="129" dur="250" fill="hold"/>
                                            <p:tgtEl>
                                              <p:spTgt spid="80"/>
                                            </p:tgtEl>
                                            <p:attrNameLst>
                                              <p:attrName>ppt_w</p:attrName>
                                            </p:attrNameLst>
                                          </p:cBhvr>
                                          <p:tavLst>
                                            <p:tav tm="0">
                                              <p:val>
                                                <p:strVal val="#ppt_w"/>
                                              </p:val>
                                            </p:tav>
                                            <p:tav tm="100000">
                                              <p:val>
                                                <p:strVal val="#ppt_w"/>
                                              </p:val>
                                            </p:tav>
                                          </p:tavLst>
                                        </p:anim>
                                        <p:anim calcmode="lin" valueType="num">
                                          <p:cBhvr>
                                            <p:cTn id="130" dur="250" fill="hold"/>
                                            <p:tgtEl>
                                              <p:spTgt spid="80"/>
                                            </p:tgtEl>
                                            <p:attrNameLst>
                                              <p:attrName>ppt_h</p:attrName>
                                            </p:attrNameLst>
                                          </p:cBhvr>
                                          <p:tavLst>
                                            <p:tav tm="0">
                                              <p:val>
                                                <p:fltVal val="0"/>
                                              </p:val>
                                            </p:tav>
                                            <p:tav tm="100000">
                                              <p:val>
                                                <p:strVal val="#ppt_h"/>
                                              </p:val>
                                            </p:tav>
                                          </p:tavLst>
                                        </p:anim>
                                      </p:childTnLst>
                                    </p:cTn>
                                  </p:par>
                                  <p:par>
                                    <p:cTn id="131" presetID="10" presetClass="entr" presetSubtype="0"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animEffect transition="in" filter="fade">
                                          <p:cBhvr>
                                            <p:cTn id="13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0" grpId="0"/>
          <p:bldP spid="61" grpId="0"/>
          <p:bldP spid="62" grpId="0" animBg="1"/>
          <p:bldP spid="63" grpId="0"/>
          <p:bldP spid="64" grpId="0"/>
          <p:bldP spid="66" grpId="0" animBg="1"/>
          <p:bldP spid="68" grpId="0"/>
          <p:bldP spid="69" grpId="0"/>
          <p:bldP spid="70" grpId="0" animBg="1"/>
          <p:bldP spid="72" grpId="0"/>
          <p:bldP spid="73" grpId="0"/>
          <p:bldP spid="74" grpId="0" animBg="1"/>
          <p:bldP spid="76" grpId="0"/>
          <p:bldP spid="77" grpId="0"/>
          <p:bldP spid="78" grpId="0" animBg="1"/>
          <p:bldP spid="80" grpId="0"/>
          <p:bldP spid="8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1000" fill="hold"/>
                                            <p:tgtEl>
                                              <p:spTgt spid="50"/>
                                            </p:tgtEl>
                                            <p:attrNameLst>
                                              <p:attrName>ppt_x</p:attrName>
                                            </p:attrNameLst>
                                          </p:cBhvr>
                                          <p:tavLst>
                                            <p:tav tm="0">
                                              <p:val>
                                                <p:strVal val="#ppt_x"/>
                                              </p:val>
                                            </p:tav>
                                            <p:tav tm="100000">
                                              <p:val>
                                                <p:strVal val="#ppt_x"/>
                                              </p:val>
                                            </p:tav>
                                          </p:tavLst>
                                        </p:anim>
                                        <p:anim calcmode="lin" valueType="num">
                                          <p:cBhvr additive="base">
                                            <p:cTn id="13" dur="10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childTnLst>
                              </p:cTn>
                            </p:par>
                            <p:par>
                              <p:cTn id="19" fill="hold">
                                <p:stCondLst>
                                  <p:cond delay="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61"/>
                                            </p:tgtEl>
                                            <p:attrNameLst>
                                              <p:attrName>style.visibility</p:attrName>
                                            </p:attrNameLst>
                                          </p:cBhvr>
                                          <p:to>
                                            <p:strVal val="visible"/>
                                          </p:to>
                                        </p:set>
                                        <p:anim calcmode="lin" valueType="num">
                                          <p:cBhvr>
                                            <p:cTn id="22" dur="250" fill="hold"/>
                                            <p:tgtEl>
                                              <p:spTgt spid="61"/>
                                            </p:tgtEl>
                                            <p:attrNameLst>
                                              <p:attrName>ppt_x</p:attrName>
                                            </p:attrNameLst>
                                          </p:cBhvr>
                                          <p:tavLst>
                                            <p:tav tm="0">
                                              <p:val>
                                                <p:strVal val="#ppt_x"/>
                                              </p:val>
                                            </p:tav>
                                            <p:tav tm="100000">
                                              <p:val>
                                                <p:strVal val="#ppt_x"/>
                                              </p:val>
                                            </p:tav>
                                          </p:tavLst>
                                        </p:anim>
                                        <p:anim calcmode="lin" valueType="num">
                                          <p:cBhvr>
                                            <p:cTn id="23" dur="250" fill="hold"/>
                                            <p:tgtEl>
                                              <p:spTgt spid="61"/>
                                            </p:tgtEl>
                                            <p:attrNameLst>
                                              <p:attrName>ppt_y</p:attrName>
                                            </p:attrNameLst>
                                          </p:cBhvr>
                                          <p:tavLst>
                                            <p:tav tm="0">
                                              <p:val>
                                                <p:strVal val="#ppt_y-#ppt_h/2"/>
                                              </p:val>
                                            </p:tav>
                                            <p:tav tm="100000">
                                              <p:val>
                                                <p:strVal val="#ppt_y"/>
                                              </p:val>
                                            </p:tav>
                                          </p:tavLst>
                                        </p:anim>
                                        <p:anim calcmode="lin" valueType="num">
                                          <p:cBhvr>
                                            <p:cTn id="24" dur="250" fill="hold"/>
                                            <p:tgtEl>
                                              <p:spTgt spid="61"/>
                                            </p:tgtEl>
                                            <p:attrNameLst>
                                              <p:attrName>ppt_w</p:attrName>
                                            </p:attrNameLst>
                                          </p:cBhvr>
                                          <p:tavLst>
                                            <p:tav tm="0">
                                              <p:val>
                                                <p:strVal val="#ppt_w"/>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childTnLst>
                                    </p:cTn>
                                  </p:par>
                                </p:childTnLst>
                              </p:cTn>
                            </p:par>
                            <p:par>
                              <p:cTn id="26" fill="hold">
                                <p:stCondLst>
                                  <p:cond delay="1550"/>
                                </p:stCondLst>
                                <p:childTnLst>
                                  <p:par>
                                    <p:cTn id="27" presetID="18" presetClass="entr" presetSubtype="6"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strips(downRight)">
                                          <p:cBhvr>
                                            <p:cTn id="29" dur="750"/>
                                            <p:tgtEl>
                                              <p:spTgt spid="60"/>
                                            </p:tgtEl>
                                          </p:cBhvr>
                                        </p:animEffect>
                                      </p:childTnLst>
                                    </p:cTn>
                                  </p:par>
                                </p:childTnLst>
                              </p:cTn>
                            </p:par>
                            <p:par>
                              <p:cTn id="30" fill="hold">
                                <p:stCondLst>
                                  <p:cond delay="2300"/>
                                </p:stCondLst>
                                <p:childTnLst>
                                  <p:par>
                                    <p:cTn id="31" presetID="2" presetClass="entr" presetSubtype="1"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1000" fill="hold"/>
                                            <p:tgtEl>
                                              <p:spTgt spid="62"/>
                                            </p:tgtEl>
                                            <p:attrNameLst>
                                              <p:attrName>ppt_x</p:attrName>
                                            </p:attrNameLst>
                                          </p:cBhvr>
                                          <p:tavLst>
                                            <p:tav tm="0">
                                              <p:val>
                                                <p:strVal val="#ppt_x"/>
                                              </p:val>
                                            </p:tav>
                                            <p:tav tm="100000">
                                              <p:val>
                                                <p:strVal val="#ppt_x"/>
                                              </p:val>
                                            </p:tav>
                                          </p:tavLst>
                                        </p:anim>
                                        <p:anim calcmode="lin" valueType="num">
                                          <p:cBhvr additive="base">
                                            <p:cTn id="34" dur="10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right)">
                                          <p:cBhvr>
                                            <p:cTn id="39" dur="500"/>
                                            <p:tgtEl>
                                              <p:spTgt spid="65"/>
                                            </p:tgtEl>
                                          </p:cBhvr>
                                        </p:animEffect>
                                      </p:childTnLst>
                                    </p:cTn>
                                  </p:par>
                                </p:childTnLst>
                              </p:cTn>
                            </p:par>
                            <p:par>
                              <p:cTn id="40" fill="hold">
                                <p:stCondLst>
                                  <p:cond delay="500"/>
                                </p:stCondLst>
                                <p:childTnLst>
                                  <p:par>
                                    <p:cTn id="41" presetID="17" presetClass="entr" presetSubtype="1" fill="hold" grpId="0" nodeType="afterEffect">
                                      <p:stCondLst>
                                        <p:cond delay="0"/>
                                      </p:stCondLst>
                                      <p:iterate type="lt">
                                        <p:tmPct val="40000"/>
                                      </p:iterate>
                                      <p:childTnLst>
                                        <p:set>
                                          <p:cBhvr>
                                            <p:cTn id="42" dur="1" fill="hold">
                                              <p:stCondLst>
                                                <p:cond delay="0"/>
                                              </p:stCondLst>
                                            </p:cTn>
                                            <p:tgtEl>
                                              <p:spTgt spid="64"/>
                                            </p:tgtEl>
                                            <p:attrNameLst>
                                              <p:attrName>style.visibility</p:attrName>
                                            </p:attrNameLst>
                                          </p:cBhvr>
                                          <p:to>
                                            <p:strVal val="visible"/>
                                          </p:to>
                                        </p:set>
                                        <p:anim calcmode="lin" valueType="num">
                                          <p:cBhvr>
                                            <p:cTn id="43" dur="250" fill="hold"/>
                                            <p:tgtEl>
                                              <p:spTgt spid="64"/>
                                            </p:tgtEl>
                                            <p:attrNameLst>
                                              <p:attrName>ppt_x</p:attrName>
                                            </p:attrNameLst>
                                          </p:cBhvr>
                                          <p:tavLst>
                                            <p:tav tm="0">
                                              <p:val>
                                                <p:strVal val="#ppt_x"/>
                                              </p:val>
                                            </p:tav>
                                            <p:tav tm="100000">
                                              <p:val>
                                                <p:strVal val="#ppt_x"/>
                                              </p:val>
                                            </p:tav>
                                          </p:tavLst>
                                        </p:anim>
                                        <p:anim calcmode="lin" valueType="num">
                                          <p:cBhvr>
                                            <p:cTn id="44" dur="250" fill="hold"/>
                                            <p:tgtEl>
                                              <p:spTgt spid="64"/>
                                            </p:tgtEl>
                                            <p:attrNameLst>
                                              <p:attrName>ppt_y</p:attrName>
                                            </p:attrNameLst>
                                          </p:cBhvr>
                                          <p:tavLst>
                                            <p:tav tm="0">
                                              <p:val>
                                                <p:strVal val="#ppt_y-#ppt_h/2"/>
                                              </p:val>
                                            </p:tav>
                                            <p:tav tm="100000">
                                              <p:val>
                                                <p:strVal val="#ppt_y"/>
                                              </p:val>
                                            </p:tav>
                                          </p:tavLst>
                                        </p:anim>
                                        <p:anim calcmode="lin" valueType="num">
                                          <p:cBhvr>
                                            <p:cTn id="45" dur="250" fill="hold"/>
                                            <p:tgtEl>
                                              <p:spTgt spid="64"/>
                                            </p:tgtEl>
                                            <p:attrNameLst>
                                              <p:attrName>ppt_w</p:attrName>
                                            </p:attrNameLst>
                                          </p:cBhvr>
                                          <p:tavLst>
                                            <p:tav tm="0">
                                              <p:val>
                                                <p:strVal val="#ppt_w"/>
                                              </p:val>
                                            </p:tav>
                                            <p:tav tm="100000">
                                              <p:val>
                                                <p:strVal val="#ppt_w"/>
                                              </p:val>
                                            </p:tav>
                                          </p:tavLst>
                                        </p:anim>
                                        <p:anim calcmode="lin" valueType="num">
                                          <p:cBhvr>
                                            <p:cTn id="46" dur="250" fill="hold"/>
                                            <p:tgtEl>
                                              <p:spTgt spid="64"/>
                                            </p:tgtEl>
                                            <p:attrNameLst>
                                              <p:attrName>ppt_h</p:attrName>
                                            </p:attrNameLst>
                                          </p:cBhvr>
                                          <p:tavLst>
                                            <p:tav tm="0">
                                              <p:val>
                                                <p:fltVal val="0"/>
                                              </p:val>
                                            </p:tav>
                                            <p:tav tm="100000">
                                              <p:val>
                                                <p:strVal val="#ppt_h"/>
                                              </p:val>
                                            </p:tav>
                                          </p:tavLst>
                                        </p:anim>
                                      </p:childTnLst>
                                    </p:cTn>
                                  </p:par>
                                </p:childTnLst>
                              </p:cTn>
                            </p:par>
                            <p:par>
                              <p:cTn id="47" fill="hold">
                                <p:stCondLst>
                                  <p:cond delay="1750"/>
                                </p:stCondLst>
                                <p:childTnLst>
                                  <p:par>
                                    <p:cTn id="48" presetID="18" presetClass="entr" presetSubtype="6"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strips(downRight)">
                                          <p:cBhvr>
                                            <p:cTn id="50" dur="750"/>
                                            <p:tgtEl>
                                              <p:spTgt spid="63"/>
                                            </p:tgtEl>
                                          </p:cBhvr>
                                        </p:animEffect>
                                      </p:childTnLst>
                                    </p:cTn>
                                  </p:par>
                                </p:childTnLst>
                              </p:cTn>
                            </p:par>
                            <p:par>
                              <p:cTn id="51" fill="hold">
                                <p:stCondLst>
                                  <p:cond delay="2500"/>
                                </p:stCondLst>
                                <p:childTnLst>
                                  <p:par>
                                    <p:cTn id="52" presetID="2" presetClass="entr" presetSubtype="1"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1000" fill="hold"/>
                                            <p:tgtEl>
                                              <p:spTgt spid="66"/>
                                            </p:tgtEl>
                                            <p:attrNameLst>
                                              <p:attrName>ppt_x</p:attrName>
                                            </p:attrNameLst>
                                          </p:cBhvr>
                                          <p:tavLst>
                                            <p:tav tm="0">
                                              <p:val>
                                                <p:strVal val="#ppt_x"/>
                                              </p:val>
                                            </p:tav>
                                            <p:tav tm="100000">
                                              <p:val>
                                                <p:strVal val="#ppt_x"/>
                                              </p:val>
                                            </p:tav>
                                          </p:tavLst>
                                        </p:anim>
                                        <p:anim calcmode="lin" valueType="num">
                                          <p:cBhvr additive="base">
                                            <p:cTn id="55" dur="10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childTnLst>
                              </p:cTn>
                            </p:par>
                            <p:par>
                              <p:cTn id="61" fill="hold">
                                <p:stCondLst>
                                  <p:cond delay="500"/>
                                </p:stCondLst>
                                <p:childTnLst>
                                  <p:par>
                                    <p:cTn id="62" presetID="17" presetClass="entr" presetSubtype="1" fill="hold" grpId="0" nodeType="afterEffect">
                                      <p:stCondLst>
                                        <p:cond delay="0"/>
                                      </p:stCondLst>
                                      <p:iterate type="lt">
                                        <p:tmPct val="40000"/>
                                      </p:iterate>
                                      <p:childTnLst>
                                        <p:set>
                                          <p:cBhvr>
                                            <p:cTn id="63" dur="1" fill="hold">
                                              <p:stCondLst>
                                                <p:cond delay="0"/>
                                              </p:stCondLst>
                                            </p:cTn>
                                            <p:tgtEl>
                                              <p:spTgt spid="69"/>
                                            </p:tgtEl>
                                            <p:attrNameLst>
                                              <p:attrName>style.visibility</p:attrName>
                                            </p:attrNameLst>
                                          </p:cBhvr>
                                          <p:to>
                                            <p:strVal val="visible"/>
                                          </p:to>
                                        </p:set>
                                        <p:anim calcmode="lin" valueType="num">
                                          <p:cBhvr>
                                            <p:cTn id="64" dur="250" fill="hold"/>
                                            <p:tgtEl>
                                              <p:spTgt spid="69"/>
                                            </p:tgtEl>
                                            <p:attrNameLst>
                                              <p:attrName>ppt_x</p:attrName>
                                            </p:attrNameLst>
                                          </p:cBhvr>
                                          <p:tavLst>
                                            <p:tav tm="0">
                                              <p:val>
                                                <p:strVal val="#ppt_x"/>
                                              </p:val>
                                            </p:tav>
                                            <p:tav tm="100000">
                                              <p:val>
                                                <p:strVal val="#ppt_x"/>
                                              </p:val>
                                            </p:tav>
                                          </p:tavLst>
                                        </p:anim>
                                        <p:anim calcmode="lin" valueType="num">
                                          <p:cBhvr>
                                            <p:cTn id="65" dur="250" fill="hold"/>
                                            <p:tgtEl>
                                              <p:spTgt spid="69"/>
                                            </p:tgtEl>
                                            <p:attrNameLst>
                                              <p:attrName>ppt_y</p:attrName>
                                            </p:attrNameLst>
                                          </p:cBhvr>
                                          <p:tavLst>
                                            <p:tav tm="0">
                                              <p:val>
                                                <p:strVal val="#ppt_y-#ppt_h/2"/>
                                              </p:val>
                                            </p:tav>
                                            <p:tav tm="100000">
                                              <p:val>
                                                <p:strVal val="#ppt_y"/>
                                              </p:val>
                                            </p:tav>
                                          </p:tavLst>
                                        </p:anim>
                                        <p:anim calcmode="lin" valueType="num">
                                          <p:cBhvr>
                                            <p:cTn id="66" dur="250" fill="hold"/>
                                            <p:tgtEl>
                                              <p:spTgt spid="69"/>
                                            </p:tgtEl>
                                            <p:attrNameLst>
                                              <p:attrName>ppt_w</p:attrName>
                                            </p:attrNameLst>
                                          </p:cBhvr>
                                          <p:tavLst>
                                            <p:tav tm="0">
                                              <p:val>
                                                <p:strVal val="#ppt_w"/>
                                              </p:val>
                                            </p:tav>
                                            <p:tav tm="100000">
                                              <p:val>
                                                <p:strVal val="#ppt_w"/>
                                              </p:val>
                                            </p:tav>
                                          </p:tavLst>
                                        </p:anim>
                                        <p:anim calcmode="lin" valueType="num">
                                          <p:cBhvr>
                                            <p:cTn id="67" dur="250" fill="hold"/>
                                            <p:tgtEl>
                                              <p:spTgt spid="69"/>
                                            </p:tgtEl>
                                            <p:attrNameLst>
                                              <p:attrName>ppt_h</p:attrName>
                                            </p:attrNameLst>
                                          </p:cBhvr>
                                          <p:tavLst>
                                            <p:tav tm="0">
                                              <p:val>
                                                <p:fltVal val="0"/>
                                              </p:val>
                                            </p:tav>
                                            <p:tav tm="100000">
                                              <p:val>
                                                <p:strVal val="#ppt_h"/>
                                              </p:val>
                                            </p:tav>
                                          </p:tavLst>
                                        </p:anim>
                                      </p:childTnLst>
                                    </p:cTn>
                                  </p:par>
                                </p:childTnLst>
                              </p:cTn>
                            </p:par>
                            <p:par>
                              <p:cTn id="68" fill="hold">
                                <p:stCondLst>
                                  <p:cond delay="1450"/>
                                </p:stCondLst>
                                <p:childTnLst>
                                  <p:par>
                                    <p:cTn id="69" presetID="18" presetClass="entr" presetSubtype="6" fill="hold" grpId="0"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strips(downRight)">
                                          <p:cBhvr>
                                            <p:cTn id="71" dur="750"/>
                                            <p:tgtEl>
                                              <p:spTgt spid="68"/>
                                            </p:tgtEl>
                                          </p:cBhvr>
                                        </p:animEffect>
                                      </p:childTnLst>
                                    </p:cTn>
                                  </p:par>
                                </p:childTnLst>
                              </p:cTn>
                            </p:par>
                            <p:par>
                              <p:cTn id="72" fill="hold">
                                <p:stCondLst>
                                  <p:cond delay="2200"/>
                                </p:stCondLst>
                                <p:childTnLst>
                                  <p:par>
                                    <p:cTn id="73" presetID="2" presetClass="entr" presetSubtype="1" fill="hold" grpId="0" nodeType="after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1000" fill="hold"/>
                                            <p:tgtEl>
                                              <p:spTgt spid="70"/>
                                            </p:tgtEl>
                                            <p:attrNameLst>
                                              <p:attrName>ppt_x</p:attrName>
                                            </p:attrNameLst>
                                          </p:cBhvr>
                                          <p:tavLst>
                                            <p:tav tm="0">
                                              <p:val>
                                                <p:strVal val="#ppt_x"/>
                                              </p:val>
                                            </p:tav>
                                            <p:tav tm="100000">
                                              <p:val>
                                                <p:strVal val="#ppt_x"/>
                                              </p:val>
                                            </p:tav>
                                          </p:tavLst>
                                        </p:anim>
                                        <p:anim calcmode="lin" valueType="num">
                                          <p:cBhvr additive="base">
                                            <p:cTn id="76" dur="10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wipe(right)">
                                          <p:cBhvr>
                                            <p:cTn id="81" dur="500"/>
                                            <p:tgtEl>
                                              <p:spTgt spid="71"/>
                                            </p:tgtEl>
                                          </p:cBhvr>
                                        </p:animEffect>
                                      </p:childTnLst>
                                    </p:cTn>
                                  </p:par>
                                </p:childTnLst>
                              </p:cTn>
                            </p:par>
                            <p:par>
                              <p:cTn id="82" fill="hold">
                                <p:stCondLst>
                                  <p:cond delay="500"/>
                                </p:stCondLst>
                                <p:childTnLst>
                                  <p:par>
                                    <p:cTn id="83" presetID="17" presetClass="entr" presetSubtype="1" fill="hold" grpId="0" nodeType="afterEffect">
                                      <p:stCondLst>
                                        <p:cond delay="0"/>
                                      </p:stCondLst>
                                      <p:iterate type="lt">
                                        <p:tmPct val="40000"/>
                                      </p:iterate>
                                      <p:childTnLst>
                                        <p:set>
                                          <p:cBhvr>
                                            <p:cTn id="84" dur="1" fill="hold">
                                              <p:stCondLst>
                                                <p:cond delay="0"/>
                                              </p:stCondLst>
                                            </p:cTn>
                                            <p:tgtEl>
                                              <p:spTgt spid="73"/>
                                            </p:tgtEl>
                                            <p:attrNameLst>
                                              <p:attrName>style.visibility</p:attrName>
                                            </p:attrNameLst>
                                          </p:cBhvr>
                                          <p:to>
                                            <p:strVal val="visible"/>
                                          </p:to>
                                        </p:set>
                                        <p:anim calcmode="lin" valueType="num">
                                          <p:cBhvr>
                                            <p:cTn id="85" dur="250" fill="hold"/>
                                            <p:tgtEl>
                                              <p:spTgt spid="73"/>
                                            </p:tgtEl>
                                            <p:attrNameLst>
                                              <p:attrName>ppt_x</p:attrName>
                                            </p:attrNameLst>
                                          </p:cBhvr>
                                          <p:tavLst>
                                            <p:tav tm="0">
                                              <p:val>
                                                <p:strVal val="#ppt_x"/>
                                              </p:val>
                                            </p:tav>
                                            <p:tav tm="100000">
                                              <p:val>
                                                <p:strVal val="#ppt_x"/>
                                              </p:val>
                                            </p:tav>
                                          </p:tavLst>
                                        </p:anim>
                                        <p:anim calcmode="lin" valueType="num">
                                          <p:cBhvr>
                                            <p:cTn id="86" dur="250" fill="hold"/>
                                            <p:tgtEl>
                                              <p:spTgt spid="73"/>
                                            </p:tgtEl>
                                            <p:attrNameLst>
                                              <p:attrName>ppt_y</p:attrName>
                                            </p:attrNameLst>
                                          </p:cBhvr>
                                          <p:tavLst>
                                            <p:tav tm="0">
                                              <p:val>
                                                <p:strVal val="#ppt_y-#ppt_h/2"/>
                                              </p:val>
                                            </p:tav>
                                            <p:tav tm="100000">
                                              <p:val>
                                                <p:strVal val="#ppt_y"/>
                                              </p:val>
                                            </p:tav>
                                          </p:tavLst>
                                        </p:anim>
                                        <p:anim calcmode="lin" valueType="num">
                                          <p:cBhvr>
                                            <p:cTn id="87" dur="250" fill="hold"/>
                                            <p:tgtEl>
                                              <p:spTgt spid="73"/>
                                            </p:tgtEl>
                                            <p:attrNameLst>
                                              <p:attrName>ppt_w</p:attrName>
                                            </p:attrNameLst>
                                          </p:cBhvr>
                                          <p:tavLst>
                                            <p:tav tm="0">
                                              <p:val>
                                                <p:strVal val="#ppt_w"/>
                                              </p:val>
                                            </p:tav>
                                            <p:tav tm="100000">
                                              <p:val>
                                                <p:strVal val="#ppt_w"/>
                                              </p:val>
                                            </p:tav>
                                          </p:tavLst>
                                        </p:anim>
                                        <p:anim calcmode="lin" valueType="num">
                                          <p:cBhvr>
                                            <p:cTn id="88" dur="250" fill="hold"/>
                                            <p:tgtEl>
                                              <p:spTgt spid="73"/>
                                            </p:tgtEl>
                                            <p:attrNameLst>
                                              <p:attrName>ppt_h</p:attrName>
                                            </p:attrNameLst>
                                          </p:cBhvr>
                                          <p:tavLst>
                                            <p:tav tm="0">
                                              <p:val>
                                                <p:fltVal val="0"/>
                                              </p:val>
                                            </p:tav>
                                            <p:tav tm="100000">
                                              <p:val>
                                                <p:strVal val="#ppt_h"/>
                                              </p:val>
                                            </p:tav>
                                          </p:tavLst>
                                        </p:anim>
                                      </p:childTnLst>
                                    </p:cTn>
                                  </p:par>
                                </p:childTnLst>
                              </p:cTn>
                            </p:par>
                            <p:par>
                              <p:cTn id="89" fill="hold">
                                <p:stCondLst>
                                  <p:cond delay="1550"/>
                                </p:stCondLst>
                                <p:childTnLst>
                                  <p:par>
                                    <p:cTn id="90" presetID="18" presetClass="entr" presetSubtype="6"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strips(downRight)">
                                          <p:cBhvr>
                                            <p:cTn id="92" dur="750"/>
                                            <p:tgtEl>
                                              <p:spTgt spid="72"/>
                                            </p:tgtEl>
                                          </p:cBhvr>
                                        </p:animEffect>
                                      </p:childTnLst>
                                    </p:cTn>
                                  </p:par>
                                </p:childTnLst>
                              </p:cTn>
                            </p:par>
                            <p:par>
                              <p:cTn id="93" fill="hold">
                                <p:stCondLst>
                                  <p:cond delay="2300"/>
                                </p:stCondLst>
                                <p:childTnLst>
                                  <p:par>
                                    <p:cTn id="94" presetID="2" presetClass="entr" presetSubtype="1" fill="hold" grpId="0" nodeType="afterEffect">
                                      <p:stCondLst>
                                        <p:cond delay="0"/>
                                      </p:stCondLst>
                                      <p:childTnLst>
                                        <p:set>
                                          <p:cBhvr>
                                            <p:cTn id="95" dur="1" fill="hold">
                                              <p:stCondLst>
                                                <p:cond delay="0"/>
                                              </p:stCondLst>
                                            </p:cTn>
                                            <p:tgtEl>
                                              <p:spTgt spid="74"/>
                                            </p:tgtEl>
                                            <p:attrNameLst>
                                              <p:attrName>style.visibility</p:attrName>
                                            </p:attrNameLst>
                                          </p:cBhvr>
                                          <p:to>
                                            <p:strVal val="visible"/>
                                          </p:to>
                                        </p:set>
                                        <p:anim calcmode="lin" valueType="num">
                                          <p:cBhvr additive="base">
                                            <p:cTn id="96" dur="1000" fill="hold"/>
                                            <p:tgtEl>
                                              <p:spTgt spid="74"/>
                                            </p:tgtEl>
                                            <p:attrNameLst>
                                              <p:attrName>ppt_x</p:attrName>
                                            </p:attrNameLst>
                                          </p:cBhvr>
                                          <p:tavLst>
                                            <p:tav tm="0">
                                              <p:val>
                                                <p:strVal val="#ppt_x"/>
                                              </p:val>
                                            </p:tav>
                                            <p:tav tm="100000">
                                              <p:val>
                                                <p:strVal val="#ppt_x"/>
                                              </p:val>
                                            </p:tav>
                                          </p:tavLst>
                                        </p:anim>
                                        <p:anim calcmode="lin" valueType="num">
                                          <p:cBhvr additive="base">
                                            <p:cTn id="97" dur="10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500"/>
                                            <p:tgtEl>
                                              <p:spTgt spid="75"/>
                                            </p:tgtEl>
                                          </p:cBhvr>
                                        </p:animEffect>
                                      </p:childTnLst>
                                    </p:cTn>
                                  </p:par>
                                </p:childTnLst>
                              </p:cTn>
                            </p:par>
                            <p:par>
                              <p:cTn id="103" fill="hold">
                                <p:stCondLst>
                                  <p:cond delay="500"/>
                                </p:stCondLst>
                                <p:childTnLst>
                                  <p:par>
                                    <p:cTn id="104" presetID="17" presetClass="entr" presetSubtype="1" fill="hold" grpId="0" nodeType="afterEffect">
                                      <p:stCondLst>
                                        <p:cond delay="0"/>
                                      </p:stCondLst>
                                      <p:iterate type="lt">
                                        <p:tmPct val="40000"/>
                                      </p:iterate>
                                      <p:childTnLst>
                                        <p:set>
                                          <p:cBhvr>
                                            <p:cTn id="105" dur="1" fill="hold">
                                              <p:stCondLst>
                                                <p:cond delay="0"/>
                                              </p:stCondLst>
                                            </p:cTn>
                                            <p:tgtEl>
                                              <p:spTgt spid="77"/>
                                            </p:tgtEl>
                                            <p:attrNameLst>
                                              <p:attrName>style.visibility</p:attrName>
                                            </p:attrNameLst>
                                          </p:cBhvr>
                                          <p:to>
                                            <p:strVal val="visible"/>
                                          </p:to>
                                        </p:set>
                                        <p:anim calcmode="lin" valueType="num">
                                          <p:cBhvr>
                                            <p:cTn id="106" dur="250" fill="hold"/>
                                            <p:tgtEl>
                                              <p:spTgt spid="77"/>
                                            </p:tgtEl>
                                            <p:attrNameLst>
                                              <p:attrName>ppt_x</p:attrName>
                                            </p:attrNameLst>
                                          </p:cBhvr>
                                          <p:tavLst>
                                            <p:tav tm="0">
                                              <p:val>
                                                <p:strVal val="#ppt_x"/>
                                              </p:val>
                                            </p:tav>
                                            <p:tav tm="100000">
                                              <p:val>
                                                <p:strVal val="#ppt_x"/>
                                              </p:val>
                                            </p:tav>
                                          </p:tavLst>
                                        </p:anim>
                                        <p:anim calcmode="lin" valueType="num">
                                          <p:cBhvr>
                                            <p:cTn id="107" dur="250" fill="hold"/>
                                            <p:tgtEl>
                                              <p:spTgt spid="77"/>
                                            </p:tgtEl>
                                            <p:attrNameLst>
                                              <p:attrName>ppt_y</p:attrName>
                                            </p:attrNameLst>
                                          </p:cBhvr>
                                          <p:tavLst>
                                            <p:tav tm="0">
                                              <p:val>
                                                <p:strVal val="#ppt_y-#ppt_h/2"/>
                                              </p:val>
                                            </p:tav>
                                            <p:tav tm="100000">
                                              <p:val>
                                                <p:strVal val="#ppt_y"/>
                                              </p:val>
                                            </p:tav>
                                          </p:tavLst>
                                        </p:anim>
                                        <p:anim calcmode="lin" valueType="num">
                                          <p:cBhvr>
                                            <p:cTn id="108" dur="250" fill="hold"/>
                                            <p:tgtEl>
                                              <p:spTgt spid="77"/>
                                            </p:tgtEl>
                                            <p:attrNameLst>
                                              <p:attrName>ppt_w</p:attrName>
                                            </p:attrNameLst>
                                          </p:cBhvr>
                                          <p:tavLst>
                                            <p:tav tm="0">
                                              <p:val>
                                                <p:strVal val="#ppt_w"/>
                                              </p:val>
                                            </p:tav>
                                            <p:tav tm="100000">
                                              <p:val>
                                                <p:strVal val="#ppt_w"/>
                                              </p:val>
                                            </p:tav>
                                          </p:tavLst>
                                        </p:anim>
                                        <p:anim calcmode="lin" valueType="num">
                                          <p:cBhvr>
                                            <p:cTn id="109" dur="250" fill="hold"/>
                                            <p:tgtEl>
                                              <p:spTgt spid="77"/>
                                            </p:tgtEl>
                                            <p:attrNameLst>
                                              <p:attrName>ppt_h</p:attrName>
                                            </p:attrNameLst>
                                          </p:cBhvr>
                                          <p:tavLst>
                                            <p:tav tm="0">
                                              <p:val>
                                                <p:fltVal val="0"/>
                                              </p:val>
                                            </p:tav>
                                            <p:tav tm="100000">
                                              <p:val>
                                                <p:strVal val="#ppt_h"/>
                                              </p:val>
                                            </p:tav>
                                          </p:tavLst>
                                        </p:anim>
                                      </p:childTnLst>
                                    </p:cTn>
                                  </p:par>
                                </p:childTnLst>
                              </p:cTn>
                            </p:par>
                            <p:par>
                              <p:cTn id="110" fill="hold">
                                <p:stCondLst>
                                  <p:cond delay="1250"/>
                                </p:stCondLst>
                                <p:childTnLst>
                                  <p:par>
                                    <p:cTn id="111" presetID="18" presetClass="entr" presetSubtype="6" fill="hold" grpId="0" nodeType="after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strips(downRight)">
                                          <p:cBhvr>
                                            <p:cTn id="113" dur="750"/>
                                            <p:tgtEl>
                                              <p:spTgt spid="76"/>
                                            </p:tgtEl>
                                          </p:cBhvr>
                                        </p:animEffect>
                                      </p:childTnLst>
                                    </p:cTn>
                                  </p:par>
                                </p:childTnLst>
                              </p:cTn>
                            </p:par>
                            <p:par>
                              <p:cTn id="114" fill="hold">
                                <p:stCondLst>
                                  <p:cond delay="2000"/>
                                </p:stCondLst>
                                <p:childTnLst>
                                  <p:par>
                                    <p:cTn id="115" presetID="2" presetClass="entr" presetSubtype="1" fill="hold" grpId="0" nodeType="afterEffect">
                                      <p:stCondLst>
                                        <p:cond delay="0"/>
                                      </p:stCondLst>
                                      <p:childTnLst>
                                        <p:set>
                                          <p:cBhvr>
                                            <p:cTn id="116" dur="1" fill="hold">
                                              <p:stCondLst>
                                                <p:cond delay="0"/>
                                              </p:stCondLst>
                                            </p:cTn>
                                            <p:tgtEl>
                                              <p:spTgt spid="78"/>
                                            </p:tgtEl>
                                            <p:attrNameLst>
                                              <p:attrName>style.visibility</p:attrName>
                                            </p:attrNameLst>
                                          </p:cBhvr>
                                          <p:to>
                                            <p:strVal val="visible"/>
                                          </p:to>
                                        </p:set>
                                        <p:anim calcmode="lin" valueType="num">
                                          <p:cBhvr additive="base">
                                            <p:cTn id="117" dur="1000" fill="hold"/>
                                            <p:tgtEl>
                                              <p:spTgt spid="78"/>
                                            </p:tgtEl>
                                            <p:attrNameLst>
                                              <p:attrName>ppt_x</p:attrName>
                                            </p:attrNameLst>
                                          </p:cBhvr>
                                          <p:tavLst>
                                            <p:tav tm="0">
                                              <p:val>
                                                <p:strVal val="#ppt_x"/>
                                              </p:val>
                                            </p:tav>
                                            <p:tav tm="100000">
                                              <p:val>
                                                <p:strVal val="#ppt_x"/>
                                              </p:val>
                                            </p:tav>
                                          </p:tavLst>
                                        </p:anim>
                                        <p:anim calcmode="lin" valueType="num">
                                          <p:cBhvr additive="base">
                                            <p:cTn id="118" dur="1000" fill="hold"/>
                                            <p:tgtEl>
                                              <p:spTgt spid="78"/>
                                            </p:tgtEl>
                                            <p:attrNameLst>
                                              <p:attrName>ppt_y</p:attrName>
                                            </p:attrNameLst>
                                          </p:cBhvr>
                                          <p:tavLst>
                                            <p:tav tm="0">
                                              <p:val>
                                                <p:strVal val="0-#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nodeType="click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wipe(right)">
                                          <p:cBhvr>
                                            <p:cTn id="123" dur="500"/>
                                            <p:tgtEl>
                                              <p:spTgt spid="79"/>
                                            </p:tgtEl>
                                          </p:cBhvr>
                                        </p:animEffect>
                                      </p:childTnLst>
                                    </p:cTn>
                                  </p:par>
                                </p:childTnLst>
                              </p:cTn>
                            </p:par>
                            <p:par>
                              <p:cTn id="124" fill="hold">
                                <p:stCondLst>
                                  <p:cond delay="500"/>
                                </p:stCondLst>
                                <p:childTnLst>
                                  <p:par>
                                    <p:cTn id="125" presetID="17" presetClass="entr" presetSubtype="1" fill="hold" grpId="0" nodeType="afterEffect">
                                      <p:stCondLst>
                                        <p:cond delay="0"/>
                                      </p:stCondLst>
                                      <p:iterate type="lt">
                                        <p:tmPct val="40000"/>
                                      </p:iterate>
                                      <p:childTnLst>
                                        <p:set>
                                          <p:cBhvr>
                                            <p:cTn id="126" dur="1" fill="hold">
                                              <p:stCondLst>
                                                <p:cond delay="0"/>
                                              </p:stCondLst>
                                            </p:cTn>
                                            <p:tgtEl>
                                              <p:spTgt spid="80"/>
                                            </p:tgtEl>
                                            <p:attrNameLst>
                                              <p:attrName>style.visibility</p:attrName>
                                            </p:attrNameLst>
                                          </p:cBhvr>
                                          <p:to>
                                            <p:strVal val="visible"/>
                                          </p:to>
                                        </p:set>
                                        <p:anim calcmode="lin" valueType="num">
                                          <p:cBhvr>
                                            <p:cTn id="127" dur="250" fill="hold"/>
                                            <p:tgtEl>
                                              <p:spTgt spid="80"/>
                                            </p:tgtEl>
                                            <p:attrNameLst>
                                              <p:attrName>ppt_x</p:attrName>
                                            </p:attrNameLst>
                                          </p:cBhvr>
                                          <p:tavLst>
                                            <p:tav tm="0">
                                              <p:val>
                                                <p:strVal val="#ppt_x"/>
                                              </p:val>
                                            </p:tav>
                                            <p:tav tm="100000">
                                              <p:val>
                                                <p:strVal val="#ppt_x"/>
                                              </p:val>
                                            </p:tav>
                                          </p:tavLst>
                                        </p:anim>
                                        <p:anim calcmode="lin" valueType="num">
                                          <p:cBhvr>
                                            <p:cTn id="128" dur="250" fill="hold"/>
                                            <p:tgtEl>
                                              <p:spTgt spid="80"/>
                                            </p:tgtEl>
                                            <p:attrNameLst>
                                              <p:attrName>ppt_y</p:attrName>
                                            </p:attrNameLst>
                                          </p:cBhvr>
                                          <p:tavLst>
                                            <p:tav tm="0">
                                              <p:val>
                                                <p:strVal val="#ppt_y-#ppt_h/2"/>
                                              </p:val>
                                            </p:tav>
                                            <p:tav tm="100000">
                                              <p:val>
                                                <p:strVal val="#ppt_y"/>
                                              </p:val>
                                            </p:tav>
                                          </p:tavLst>
                                        </p:anim>
                                        <p:anim calcmode="lin" valueType="num">
                                          <p:cBhvr>
                                            <p:cTn id="129" dur="250" fill="hold"/>
                                            <p:tgtEl>
                                              <p:spTgt spid="80"/>
                                            </p:tgtEl>
                                            <p:attrNameLst>
                                              <p:attrName>ppt_w</p:attrName>
                                            </p:attrNameLst>
                                          </p:cBhvr>
                                          <p:tavLst>
                                            <p:tav tm="0">
                                              <p:val>
                                                <p:strVal val="#ppt_w"/>
                                              </p:val>
                                            </p:tav>
                                            <p:tav tm="100000">
                                              <p:val>
                                                <p:strVal val="#ppt_w"/>
                                              </p:val>
                                            </p:tav>
                                          </p:tavLst>
                                        </p:anim>
                                        <p:anim calcmode="lin" valueType="num">
                                          <p:cBhvr>
                                            <p:cTn id="130" dur="250" fill="hold"/>
                                            <p:tgtEl>
                                              <p:spTgt spid="80"/>
                                            </p:tgtEl>
                                            <p:attrNameLst>
                                              <p:attrName>ppt_h</p:attrName>
                                            </p:attrNameLst>
                                          </p:cBhvr>
                                          <p:tavLst>
                                            <p:tav tm="0">
                                              <p:val>
                                                <p:fltVal val="0"/>
                                              </p:val>
                                            </p:tav>
                                            <p:tav tm="100000">
                                              <p:val>
                                                <p:strVal val="#ppt_h"/>
                                              </p:val>
                                            </p:tav>
                                          </p:tavLst>
                                        </p:anim>
                                      </p:childTnLst>
                                    </p:cTn>
                                  </p:par>
                                  <p:par>
                                    <p:cTn id="131" presetID="10" presetClass="entr" presetSubtype="0"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animEffect transition="in" filter="fade">
                                          <p:cBhvr>
                                            <p:cTn id="13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0" grpId="0"/>
          <p:bldP spid="61" grpId="0"/>
          <p:bldP spid="62" grpId="0" animBg="1"/>
          <p:bldP spid="63" grpId="0"/>
          <p:bldP spid="64" grpId="0"/>
          <p:bldP spid="66" grpId="0" animBg="1"/>
          <p:bldP spid="68" grpId="0"/>
          <p:bldP spid="69" grpId="0"/>
          <p:bldP spid="70" grpId="0" animBg="1"/>
          <p:bldP spid="72" grpId="0"/>
          <p:bldP spid="73" grpId="0"/>
          <p:bldP spid="74" grpId="0" animBg="1"/>
          <p:bldP spid="76" grpId="0"/>
          <p:bldP spid="77" grpId="0"/>
          <p:bldP spid="78" grpId="0" animBg="1"/>
          <p:bldP spid="80" grpId="0"/>
          <p:bldP spid="8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41D8521-1F4F-47E0-8A7B-ADE2C75A5A03}"/>
              </a:ext>
            </a:extLst>
          </p:cNvPr>
          <p:cNvSpPr/>
          <p:nvPr/>
        </p:nvSpPr>
        <p:spPr bwMode="auto">
          <a:xfrm>
            <a:off x="-2128" y="1609185"/>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研究内容</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4039027855"/>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2.</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研究目标及内容</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组合 7">
            <a:extLst>
              <a:ext uri="{FF2B5EF4-FFF2-40B4-BE49-F238E27FC236}">
                <a16:creationId xmlns:a16="http://schemas.microsoft.com/office/drawing/2014/main" id="{57FA493F-300E-4CC8-A7D4-B4225EE64754}"/>
              </a:ext>
            </a:extLst>
          </p:cNvPr>
          <p:cNvGrpSpPr/>
          <p:nvPr/>
        </p:nvGrpSpPr>
        <p:grpSpPr>
          <a:xfrm>
            <a:off x="2152204" y="1223212"/>
            <a:ext cx="5408270" cy="3646937"/>
            <a:chOff x="3681407" y="1796196"/>
            <a:chExt cx="5408270" cy="3646937"/>
          </a:xfrm>
        </p:grpSpPr>
        <p:sp>
          <p:nvSpPr>
            <p:cNvPr id="9" name="文本框 8">
              <a:extLst>
                <a:ext uri="{FF2B5EF4-FFF2-40B4-BE49-F238E27FC236}">
                  <a16:creationId xmlns:a16="http://schemas.microsoft.com/office/drawing/2014/main" id="{41E8179E-97FF-4381-A6D4-96FE476F23ED}"/>
                </a:ext>
              </a:extLst>
            </p:cNvPr>
            <p:cNvSpPr txBox="1"/>
            <p:nvPr/>
          </p:nvSpPr>
          <p:spPr>
            <a:xfrm>
              <a:off x="3681407" y="1927636"/>
              <a:ext cx="721906" cy="707886"/>
            </a:xfrm>
            <a:prstGeom prst="rect">
              <a:avLst/>
            </a:prstGeom>
            <a:noFill/>
            <a:ln>
              <a:solidFill>
                <a:schemeClr val="tx1">
                  <a:lumMod val="85000"/>
                  <a:lumOff val="15000"/>
                </a:schemeClr>
              </a:solidFill>
            </a:ln>
          </p:spPr>
          <p:txBody>
            <a:bodyPr wrap="square" rtlCol="0">
              <a:spAutoFit/>
            </a:bodyPr>
            <a:lstStyle/>
            <a:p>
              <a:pPr algn="ctr"/>
              <a:r>
                <a:rPr lang="en-US" altLang="zh-CN" sz="4000" dirty="0">
                  <a:ln w="0"/>
                  <a:solidFill>
                    <a:schemeClr val="accent1"/>
                  </a:solidFill>
                  <a:effectLst>
                    <a:outerShdw blurRad="38100" dist="25400" dir="5400000" algn="ctr" rotWithShape="0">
                      <a:srgbClr val="6E747A">
                        <a:alpha val="43000"/>
                      </a:srgbClr>
                    </a:outerShdw>
                  </a:effectLst>
                  <a:latin typeface="Impact" panose="020B0806030902050204" charset="0"/>
                </a:rPr>
                <a:t>01</a:t>
              </a:r>
            </a:p>
          </p:txBody>
        </p:sp>
        <p:cxnSp>
          <p:nvCxnSpPr>
            <p:cNvPr id="10" name="直接连接符 9">
              <a:extLst>
                <a:ext uri="{FF2B5EF4-FFF2-40B4-BE49-F238E27FC236}">
                  <a16:creationId xmlns:a16="http://schemas.microsoft.com/office/drawing/2014/main" id="{240E5275-84DD-4951-9309-2C9E2CF70950}"/>
                </a:ext>
              </a:extLst>
            </p:cNvPr>
            <p:cNvCxnSpPr/>
            <p:nvPr/>
          </p:nvCxnSpPr>
          <p:spPr>
            <a:xfrm>
              <a:off x="4550087" y="1796196"/>
              <a:ext cx="0" cy="98454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EBFA6A-872E-4232-9CC7-9958822F1F19}"/>
                </a:ext>
              </a:extLst>
            </p:cNvPr>
            <p:cNvSpPr txBox="1"/>
            <p:nvPr/>
          </p:nvSpPr>
          <p:spPr>
            <a:xfrm>
              <a:off x="4732967" y="2288944"/>
              <a:ext cx="4147422" cy="328936"/>
            </a:xfrm>
            <a:prstGeom prst="rect">
              <a:avLst/>
            </a:prstGeom>
            <a:noFill/>
          </p:spPr>
          <p:txBody>
            <a:bodyPr wrap="square" rtlCol="0">
              <a:spAutoFit/>
            </a:bodyPr>
            <a:lstStyle/>
            <a:p>
              <a:pPr fontAlgn="auto">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系统的总体解决方案、功能模块的设计</a:t>
              </a:r>
            </a:p>
          </p:txBody>
        </p:sp>
        <p:sp>
          <p:nvSpPr>
            <p:cNvPr id="12" name="文本框 11">
              <a:extLst>
                <a:ext uri="{FF2B5EF4-FFF2-40B4-BE49-F238E27FC236}">
                  <a16:creationId xmlns:a16="http://schemas.microsoft.com/office/drawing/2014/main" id="{0F25AC0A-B9C2-4465-BECA-7FF38CBBBAF6}"/>
                </a:ext>
              </a:extLst>
            </p:cNvPr>
            <p:cNvSpPr txBox="1"/>
            <p:nvPr/>
          </p:nvSpPr>
          <p:spPr>
            <a:xfrm>
              <a:off x="4732967" y="1942009"/>
              <a:ext cx="3921677" cy="400110"/>
            </a:xfrm>
            <a:prstGeom prst="rect">
              <a:avLst/>
            </a:prstGeom>
            <a:noFill/>
          </p:spPr>
          <p:txBody>
            <a:bodyPr wrap="square" rtlCol="0">
              <a:spAutoFit/>
            </a:bodyPr>
            <a:lstStyle/>
            <a:p>
              <a:r>
                <a:rPr lang="zh-CN" altLang="en-US" sz="2000" b="1" dirty="0">
                  <a:solidFill>
                    <a:srgbClr val="4D5FA1"/>
                  </a:solidFill>
                  <a:latin typeface="微软雅黑" panose="020B0503020204020204" charset="-122"/>
                  <a:ea typeface="微软雅黑" panose="020B0503020204020204" charset="-122"/>
                </a:rPr>
                <a:t>系统解决方案设计</a:t>
              </a:r>
            </a:p>
          </p:txBody>
        </p:sp>
        <p:sp>
          <p:nvSpPr>
            <p:cNvPr id="13" name="文本框 12">
              <a:extLst>
                <a:ext uri="{FF2B5EF4-FFF2-40B4-BE49-F238E27FC236}">
                  <a16:creationId xmlns:a16="http://schemas.microsoft.com/office/drawing/2014/main" id="{758F0CB6-35DA-4D37-8666-01672A051F7F}"/>
                </a:ext>
              </a:extLst>
            </p:cNvPr>
            <p:cNvSpPr txBox="1"/>
            <p:nvPr/>
          </p:nvSpPr>
          <p:spPr>
            <a:xfrm>
              <a:off x="3681407" y="3165397"/>
              <a:ext cx="758334" cy="707886"/>
            </a:xfrm>
            <a:prstGeom prst="rect">
              <a:avLst/>
            </a:prstGeom>
            <a:noFill/>
            <a:ln>
              <a:solidFill>
                <a:schemeClr val="tx1">
                  <a:lumMod val="85000"/>
                  <a:lumOff val="15000"/>
                </a:schemeClr>
              </a:solidFill>
            </a:ln>
          </p:spPr>
          <p:txBody>
            <a:bodyPr wrap="square" rtlCol="0">
              <a:spAutoFit/>
            </a:bodyPr>
            <a:lstStyle/>
            <a:p>
              <a:pPr algn="ctr"/>
              <a:r>
                <a:rPr lang="en-US" altLang="zh-CN" sz="4000" dirty="0">
                  <a:ln w="0"/>
                  <a:solidFill>
                    <a:schemeClr val="accent1"/>
                  </a:solidFill>
                  <a:effectLst>
                    <a:outerShdw blurRad="38100" dist="25400" dir="5400000" algn="ctr" rotWithShape="0">
                      <a:srgbClr val="6E747A">
                        <a:alpha val="43000"/>
                      </a:srgbClr>
                    </a:outerShdw>
                  </a:effectLst>
                  <a:latin typeface="Impact" panose="020B0806030902050204" charset="0"/>
                </a:rPr>
                <a:t>02</a:t>
              </a:r>
            </a:p>
          </p:txBody>
        </p:sp>
        <p:cxnSp>
          <p:nvCxnSpPr>
            <p:cNvPr id="14" name="直接连接符 13">
              <a:extLst>
                <a:ext uri="{FF2B5EF4-FFF2-40B4-BE49-F238E27FC236}">
                  <a16:creationId xmlns:a16="http://schemas.microsoft.com/office/drawing/2014/main" id="{9ADE38F7-43BC-4F04-948C-FD70024010A8}"/>
                </a:ext>
              </a:extLst>
            </p:cNvPr>
            <p:cNvCxnSpPr/>
            <p:nvPr/>
          </p:nvCxnSpPr>
          <p:spPr>
            <a:xfrm>
              <a:off x="4550087" y="3033957"/>
              <a:ext cx="0" cy="10827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03B639A-2725-4542-840B-D91146778B15}"/>
                </a:ext>
              </a:extLst>
            </p:cNvPr>
            <p:cNvSpPr txBox="1"/>
            <p:nvPr/>
          </p:nvSpPr>
          <p:spPr>
            <a:xfrm>
              <a:off x="4732973" y="3508377"/>
              <a:ext cx="4356704" cy="328936"/>
            </a:xfrm>
            <a:prstGeom prst="rect">
              <a:avLst/>
            </a:prstGeom>
            <a:noFill/>
          </p:spPr>
          <p:txBody>
            <a:bodyPr wrap="square" rtlCol="0">
              <a:spAutoFit/>
            </a:bodyPr>
            <a:lstStyle/>
            <a:p>
              <a:pPr fontAlgn="auto">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系统的硬件布局、通讯方案以及软件架构的设计</a:t>
              </a:r>
            </a:p>
          </p:txBody>
        </p:sp>
        <p:sp>
          <p:nvSpPr>
            <p:cNvPr id="16" name="文本框 15">
              <a:extLst>
                <a:ext uri="{FF2B5EF4-FFF2-40B4-BE49-F238E27FC236}">
                  <a16:creationId xmlns:a16="http://schemas.microsoft.com/office/drawing/2014/main" id="{0CC88292-1923-4E42-8657-AD8EA822556F}"/>
                </a:ext>
              </a:extLst>
            </p:cNvPr>
            <p:cNvSpPr txBox="1"/>
            <p:nvPr/>
          </p:nvSpPr>
          <p:spPr>
            <a:xfrm>
              <a:off x="4732973" y="3155672"/>
              <a:ext cx="4356698" cy="400110"/>
            </a:xfrm>
            <a:prstGeom prst="rect">
              <a:avLst/>
            </a:prstGeom>
            <a:noFill/>
          </p:spPr>
          <p:txBody>
            <a:bodyPr wrap="square" rtlCol="0">
              <a:spAutoFit/>
            </a:bodyPr>
            <a:lstStyle/>
            <a:p>
              <a:r>
                <a:rPr lang="zh-CN" altLang="en-US" sz="2000" b="1" dirty="0">
                  <a:solidFill>
                    <a:srgbClr val="4D5FA1"/>
                  </a:solidFill>
                  <a:latin typeface="微软雅黑" panose="020B0503020204020204" charset="-122"/>
                  <a:ea typeface="微软雅黑" panose="020B0503020204020204" charset="-122"/>
                </a:rPr>
                <a:t>软、硬件架构和通讯方案设计</a:t>
              </a:r>
            </a:p>
          </p:txBody>
        </p:sp>
        <p:sp>
          <p:nvSpPr>
            <p:cNvPr id="17" name="文本框 16">
              <a:extLst>
                <a:ext uri="{FF2B5EF4-FFF2-40B4-BE49-F238E27FC236}">
                  <a16:creationId xmlns:a16="http://schemas.microsoft.com/office/drawing/2014/main" id="{A5C0DC58-FDE3-4E12-995D-DE58F8A3DB34}"/>
                </a:ext>
              </a:extLst>
            </p:cNvPr>
            <p:cNvSpPr txBox="1"/>
            <p:nvPr/>
          </p:nvSpPr>
          <p:spPr>
            <a:xfrm>
              <a:off x="3681407" y="4491795"/>
              <a:ext cx="758334" cy="707886"/>
            </a:xfrm>
            <a:prstGeom prst="rect">
              <a:avLst/>
            </a:prstGeom>
            <a:noFill/>
            <a:ln>
              <a:solidFill>
                <a:schemeClr val="tx1">
                  <a:lumMod val="85000"/>
                  <a:lumOff val="15000"/>
                </a:schemeClr>
              </a:solidFill>
            </a:ln>
          </p:spPr>
          <p:txBody>
            <a:bodyPr wrap="square" rtlCol="0">
              <a:spAutoFit/>
            </a:bodyPr>
            <a:lstStyle/>
            <a:p>
              <a:pPr algn="ctr"/>
              <a:r>
                <a:rPr lang="en-US" altLang="zh-CN" sz="4000" dirty="0">
                  <a:ln w="0"/>
                  <a:solidFill>
                    <a:schemeClr val="accent1"/>
                  </a:solidFill>
                  <a:effectLst>
                    <a:outerShdw blurRad="38100" dist="25400" dir="5400000" algn="ctr" rotWithShape="0">
                      <a:srgbClr val="6E747A">
                        <a:alpha val="43000"/>
                      </a:srgbClr>
                    </a:outerShdw>
                  </a:effectLst>
                  <a:latin typeface="Impact" panose="020B0806030902050204" charset="0"/>
                </a:rPr>
                <a:t>03</a:t>
              </a:r>
            </a:p>
          </p:txBody>
        </p:sp>
        <p:cxnSp>
          <p:nvCxnSpPr>
            <p:cNvPr id="18" name="直接连接符 17">
              <a:extLst>
                <a:ext uri="{FF2B5EF4-FFF2-40B4-BE49-F238E27FC236}">
                  <a16:creationId xmlns:a16="http://schemas.microsoft.com/office/drawing/2014/main" id="{BFDD91C5-2B50-4718-AD1B-4D65D44AE959}"/>
                </a:ext>
              </a:extLst>
            </p:cNvPr>
            <p:cNvCxnSpPr/>
            <p:nvPr/>
          </p:nvCxnSpPr>
          <p:spPr>
            <a:xfrm>
              <a:off x="4550087" y="4360355"/>
              <a:ext cx="0" cy="10827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AF72DE4-056A-47FD-83E2-9689303F1201}"/>
                </a:ext>
              </a:extLst>
            </p:cNvPr>
            <p:cNvSpPr txBox="1"/>
            <p:nvPr/>
          </p:nvSpPr>
          <p:spPr>
            <a:xfrm>
              <a:off x="4732967" y="4824649"/>
              <a:ext cx="4356704" cy="328936"/>
            </a:xfrm>
            <a:prstGeom prst="rect">
              <a:avLst/>
            </a:prstGeom>
            <a:noFill/>
          </p:spPr>
          <p:txBody>
            <a:bodyPr wrap="square" rtlCol="0">
              <a:spAutoFit/>
            </a:bodyPr>
            <a:lstStyle/>
            <a:p>
              <a:pPr fontAlgn="auto">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实现系统功能的一些关键技术实现方式的研究</a:t>
              </a:r>
            </a:p>
          </p:txBody>
        </p:sp>
        <p:sp>
          <p:nvSpPr>
            <p:cNvPr id="20" name="文本框 19">
              <a:extLst>
                <a:ext uri="{FF2B5EF4-FFF2-40B4-BE49-F238E27FC236}">
                  <a16:creationId xmlns:a16="http://schemas.microsoft.com/office/drawing/2014/main" id="{9643FFD1-0B76-4151-82B1-C947383038A2}"/>
                </a:ext>
              </a:extLst>
            </p:cNvPr>
            <p:cNvSpPr txBox="1"/>
            <p:nvPr/>
          </p:nvSpPr>
          <p:spPr>
            <a:xfrm>
              <a:off x="4732967" y="4477054"/>
              <a:ext cx="3856590" cy="400110"/>
            </a:xfrm>
            <a:prstGeom prst="rect">
              <a:avLst/>
            </a:prstGeom>
            <a:noFill/>
          </p:spPr>
          <p:txBody>
            <a:bodyPr wrap="square" rtlCol="0">
              <a:spAutoFit/>
            </a:bodyPr>
            <a:lstStyle/>
            <a:p>
              <a:r>
                <a:rPr lang="zh-CN" altLang="en-US" sz="2000" b="1" dirty="0">
                  <a:solidFill>
                    <a:srgbClr val="4D5FA1"/>
                  </a:solidFill>
                  <a:latin typeface="微软雅黑" panose="020B0503020204020204" charset="-122"/>
                  <a:ea typeface="微软雅黑" panose="020B0503020204020204" charset="-122"/>
                </a:rPr>
                <a:t>关键技术实现方式</a:t>
              </a:r>
            </a:p>
          </p:txBody>
        </p:sp>
      </p:grpSp>
      <p:sp>
        <p:nvSpPr>
          <p:cNvPr id="21" name="文本框 20">
            <a:extLst>
              <a:ext uri="{FF2B5EF4-FFF2-40B4-BE49-F238E27FC236}">
                <a16:creationId xmlns:a16="http://schemas.microsoft.com/office/drawing/2014/main" id="{D095B1A8-43C4-437F-9905-37DF5B26E83A}"/>
              </a:ext>
            </a:extLst>
          </p:cNvPr>
          <p:cNvSpPr txBox="1"/>
          <p:nvPr/>
        </p:nvSpPr>
        <p:spPr>
          <a:xfrm>
            <a:off x="2152204" y="5236014"/>
            <a:ext cx="758334" cy="707886"/>
          </a:xfrm>
          <a:prstGeom prst="rect">
            <a:avLst/>
          </a:prstGeom>
          <a:noFill/>
          <a:ln>
            <a:solidFill>
              <a:schemeClr val="tx1">
                <a:lumMod val="85000"/>
                <a:lumOff val="15000"/>
              </a:schemeClr>
            </a:solidFill>
          </a:ln>
        </p:spPr>
        <p:txBody>
          <a:bodyPr wrap="square" rtlCol="0">
            <a:spAutoFit/>
          </a:bodyPr>
          <a:lstStyle/>
          <a:p>
            <a:pPr algn="ctr"/>
            <a:r>
              <a:rPr lang="en-US" altLang="zh-CN" sz="4000" dirty="0">
                <a:ln w="0"/>
                <a:solidFill>
                  <a:schemeClr val="accent1"/>
                </a:solidFill>
                <a:effectLst>
                  <a:outerShdw blurRad="38100" dist="25400" dir="5400000" algn="ctr" rotWithShape="0">
                    <a:srgbClr val="6E747A">
                      <a:alpha val="43000"/>
                    </a:srgbClr>
                  </a:outerShdw>
                </a:effectLst>
                <a:latin typeface="Impact" panose="020B0806030902050204" charset="0"/>
              </a:rPr>
              <a:t>04</a:t>
            </a:r>
          </a:p>
        </p:txBody>
      </p:sp>
      <p:cxnSp>
        <p:nvCxnSpPr>
          <p:cNvPr id="22" name="直接连接符 21">
            <a:extLst>
              <a:ext uri="{FF2B5EF4-FFF2-40B4-BE49-F238E27FC236}">
                <a16:creationId xmlns:a16="http://schemas.microsoft.com/office/drawing/2014/main" id="{4B69B90D-BC35-4B68-99CA-4181F7D660DA}"/>
              </a:ext>
            </a:extLst>
          </p:cNvPr>
          <p:cNvCxnSpPr/>
          <p:nvPr/>
        </p:nvCxnSpPr>
        <p:spPr>
          <a:xfrm>
            <a:off x="3020884" y="5104574"/>
            <a:ext cx="0" cy="10827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CAB72E4-7C13-4AE1-BB8A-517A363F47E4}"/>
              </a:ext>
            </a:extLst>
          </p:cNvPr>
          <p:cNvSpPr txBox="1"/>
          <p:nvPr/>
        </p:nvSpPr>
        <p:spPr>
          <a:xfrm>
            <a:off x="3203765" y="5547471"/>
            <a:ext cx="4356704" cy="609398"/>
          </a:xfrm>
          <a:prstGeom prst="rect">
            <a:avLst/>
          </a:prstGeom>
          <a:noFill/>
        </p:spPr>
        <p:txBody>
          <a:bodyPr wrap="square" rtlCol="0">
            <a:spAutoFit/>
          </a:bodyPr>
          <a:lstStyle/>
          <a:p>
            <a:pPr fontAlgn="auto">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sym typeface="宋体" panose="02010600030101010101" pitchFamily="2" charset="-122"/>
              </a:rPr>
              <a:t>设计系统的运行业务流程、数据库，并在前文基础上完成系统的软件开发</a:t>
            </a:r>
          </a:p>
        </p:txBody>
      </p:sp>
      <p:sp>
        <p:nvSpPr>
          <p:cNvPr id="24" name="文本框 23">
            <a:extLst>
              <a:ext uri="{FF2B5EF4-FFF2-40B4-BE49-F238E27FC236}">
                <a16:creationId xmlns:a16="http://schemas.microsoft.com/office/drawing/2014/main" id="{23257E41-B160-4300-A904-EDBC0CFE5AAB}"/>
              </a:ext>
            </a:extLst>
          </p:cNvPr>
          <p:cNvSpPr txBox="1"/>
          <p:nvPr/>
        </p:nvSpPr>
        <p:spPr>
          <a:xfrm>
            <a:off x="3203764" y="5199876"/>
            <a:ext cx="3999917" cy="400110"/>
          </a:xfrm>
          <a:prstGeom prst="rect">
            <a:avLst/>
          </a:prstGeom>
          <a:noFill/>
        </p:spPr>
        <p:txBody>
          <a:bodyPr wrap="square" rtlCol="0">
            <a:spAutoFit/>
          </a:bodyPr>
          <a:lstStyle/>
          <a:p>
            <a:r>
              <a:rPr lang="zh-CN" altLang="en-US" sz="2000" b="1" dirty="0">
                <a:solidFill>
                  <a:srgbClr val="4D5FA1"/>
                </a:solidFill>
                <a:latin typeface="微软雅黑" panose="020B0503020204020204" charset="-122"/>
                <a:ea typeface="微软雅黑" panose="020B0503020204020204" charset="-122"/>
              </a:rPr>
              <a:t>业务流程设计及系统软件开发</a:t>
            </a:r>
          </a:p>
        </p:txBody>
      </p:sp>
      <p:sp>
        <p:nvSpPr>
          <p:cNvPr id="25" name="页脚占位符 2">
            <a:extLst>
              <a:ext uri="{FF2B5EF4-FFF2-40B4-BE49-F238E27FC236}">
                <a16:creationId xmlns:a16="http://schemas.microsoft.com/office/drawing/2014/main" id="{E56D7E20-6564-409F-95C2-D3FE08902383}"/>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18614002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8E18D627-2A5D-48CD-8779-D57E53C20156}"/>
              </a:ext>
            </a:extLst>
          </p:cNvPr>
          <p:cNvSpPr>
            <a:spLocks noGrp="1"/>
          </p:cNvSpPr>
          <p:nvPr>
            <p:ph type="subTitle" idx="4294967295"/>
          </p:nvPr>
        </p:nvSpPr>
        <p:spPr>
          <a:xfrm>
            <a:off x="416925" y="3607254"/>
            <a:ext cx="6840000" cy="2925626"/>
          </a:xfrm>
        </p:spPr>
        <p:txBody>
          <a:bodyPr/>
          <a:lstStyle/>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项目实现流程</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解决方案</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硬件布局及软件架构</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关键技术实现方式</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系统运行流程及软件实现</a:t>
            </a:r>
            <a:endParaRPr lang="en-US" altLang="zh-CN" sz="2800" dirty="0">
              <a:solidFill>
                <a:srgbClr val="262626"/>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A643E67F-7D6D-4ADD-8B41-3F2F262A1277}"/>
              </a:ext>
            </a:extLst>
          </p:cNvPr>
          <p:cNvSpPr>
            <a:spLocks noGrp="1"/>
          </p:cNvSpPr>
          <p:nvPr>
            <p:ph type="title"/>
          </p:nvPr>
        </p:nvSpPr>
        <p:spPr>
          <a:xfrm>
            <a:off x="416925" y="2016847"/>
            <a:ext cx="6840000" cy="1233900"/>
          </a:xfrm>
        </p:spPr>
        <p:txBody>
          <a:bodyPr/>
          <a:lstStyle/>
          <a:p>
            <a:r>
              <a:rPr lang="zh-CN" altLang="en-US" sz="5400" dirty="0">
                <a:latin typeface="微软雅黑" panose="020B0503020204020204" pitchFamily="34" charset="-122"/>
                <a:ea typeface="微软雅黑" panose="020B0503020204020204" pitchFamily="34" charset="-122"/>
              </a:rPr>
              <a:t>研究过程</a:t>
            </a:r>
          </a:p>
        </p:txBody>
      </p:sp>
    </p:spTree>
    <p:extLst>
      <p:ext uri="{BB962C8B-B14F-4D97-AF65-F5344CB8AC3E}">
        <p14:creationId xmlns:p14="http://schemas.microsoft.com/office/powerpoint/2010/main" val="2147131257"/>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7A1ECF-A885-474C-A1A9-957DE7182B2C}"/>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pic>
        <p:nvPicPr>
          <p:cNvPr id="73" name="图片 72">
            <a:extLst>
              <a:ext uri="{FF2B5EF4-FFF2-40B4-BE49-F238E27FC236}">
                <a16:creationId xmlns:a16="http://schemas.microsoft.com/office/drawing/2014/main" id="{F3B1AF33-E2E3-4D01-B09B-9406A97451A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89211" y="3912297"/>
            <a:ext cx="2089892" cy="2488457"/>
          </a:xfrm>
          <a:prstGeom prst="rect">
            <a:avLst/>
          </a:prstGeom>
        </p:spPr>
      </p:pic>
      <p:pic>
        <p:nvPicPr>
          <p:cNvPr id="72" name="图片 71">
            <a:extLst>
              <a:ext uri="{FF2B5EF4-FFF2-40B4-BE49-F238E27FC236}">
                <a16:creationId xmlns:a16="http://schemas.microsoft.com/office/drawing/2014/main" id="{25802890-828C-45D3-B7F3-0FFA47999D6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1874" y="4402305"/>
            <a:ext cx="1265770" cy="809633"/>
          </a:xfrm>
          <a:prstGeom prst="rect">
            <a:avLst/>
          </a:prstGeom>
          <a:noFill/>
          <a:ln>
            <a:noFill/>
          </a:ln>
        </p:spPr>
      </p:pic>
      <p:pic>
        <p:nvPicPr>
          <p:cNvPr id="70" name="图片 69">
            <a:extLst>
              <a:ext uri="{FF2B5EF4-FFF2-40B4-BE49-F238E27FC236}">
                <a16:creationId xmlns:a16="http://schemas.microsoft.com/office/drawing/2014/main" id="{7A75888E-9A8D-409D-AC6B-9265F9EDEC1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1127" y="5096117"/>
            <a:ext cx="1967782" cy="1454822"/>
          </a:xfrm>
          <a:prstGeom prst="rect">
            <a:avLst/>
          </a:prstGeom>
        </p:spPr>
      </p:pic>
      <p:pic>
        <p:nvPicPr>
          <p:cNvPr id="69" name="图片 68">
            <a:extLst>
              <a:ext uri="{FF2B5EF4-FFF2-40B4-BE49-F238E27FC236}">
                <a16:creationId xmlns:a16="http://schemas.microsoft.com/office/drawing/2014/main" id="{71C01758-01F3-4EAE-8CA7-1D63D0A14CB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456335" y="1968147"/>
            <a:ext cx="1383439" cy="1809750"/>
          </a:xfrm>
          <a:prstGeom prst="rect">
            <a:avLst/>
          </a:prstGeom>
        </p:spPr>
      </p:pic>
      <p:pic>
        <p:nvPicPr>
          <p:cNvPr id="68" name="图片 67">
            <a:extLst>
              <a:ext uri="{FF2B5EF4-FFF2-40B4-BE49-F238E27FC236}">
                <a16:creationId xmlns:a16="http://schemas.microsoft.com/office/drawing/2014/main" id="{4643E656-F68D-4A41-B312-7840730ABDD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359604" y="2874726"/>
            <a:ext cx="1464875" cy="1240743"/>
          </a:xfrm>
          <a:prstGeom prst="rect">
            <a:avLst/>
          </a:prstGeom>
        </p:spPr>
      </p:pic>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项目实现流程</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3089298386"/>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0" name="L 形 39">
            <a:extLst>
              <a:ext uri="{FF2B5EF4-FFF2-40B4-BE49-F238E27FC236}">
                <a16:creationId xmlns:a16="http://schemas.microsoft.com/office/drawing/2014/main" id="{68C6FF82-BA17-41AC-AB62-946DAB2ABF55}"/>
              </a:ext>
            </a:extLst>
          </p:cNvPr>
          <p:cNvSpPr/>
          <p:nvPr/>
        </p:nvSpPr>
        <p:spPr bwMode="auto">
          <a:xfrm rot="5400000">
            <a:off x="1475064" y="4515755"/>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文本框 41">
            <a:extLst>
              <a:ext uri="{FF2B5EF4-FFF2-40B4-BE49-F238E27FC236}">
                <a16:creationId xmlns:a16="http://schemas.microsoft.com/office/drawing/2014/main" id="{5C5C0853-84CD-4961-B5CF-5001E1368E15}"/>
              </a:ext>
            </a:extLst>
          </p:cNvPr>
          <p:cNvSpPr txBox="1"/>
          <p:nvPr/>
        </p:nvSpPr>
        <p:spPr>
          <a:xfrm>
            <a:off x="1496328" y="4783219"/>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解决方案提出</a:t>
            </a:r>
          </a:p>
        </p:txBody>
      </p:sp>
      <p:cxnSp>
        <p:nvCxnSpPr>
          <p:cNvPr id="43" name="直接连接符 42">
            <a:extLst>
              <a:ext uri="{FF2B5EF4-FFF2-40B4-BE49-F238E27FC236}">
                <a16:creationId xmlns:a16="http://schemas.microsoft.com/office/drawing/2014/main" id="{A0C891F1-494D-48F7-8723-147636CF185E}"/>
              </a:ext>
            </a:extLst>
          </p:cNvPr>
          <p:cNvCxnSpPr>
            <a:cxnSpLocks/>
          </p:cNvCxnSpPr>
          <p:nvPr/>
        </p:nvCxnSpPr>
        <p:spPr bwMode="auto">
          <a:xfrm>
            <a:off x="1627785" y="5491105"/>
            <a:ext cx="821885"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sp>
        <p:nvSpPr>
          <p:cNvPr id="44" name="L 形 43">
            <a:extLst>
              <a:ext uri="{FF2B5EF4-FFF2-40B4-BE49-F238E27FC236}">
                <a16:creationId xmlns:a16="http://schemas.microsoft.com/office/drawing/2014/main" id="{90D31C24-42F5-4DB4-B5C8-6F6B6CF66431}"/>
              </a:ext>
            </a:extLst>
          </p:cNvPr>
          <p:cNvSpPr/>
          <p:nvPr/>
        </p:nvSpPr>
        <p:spPr bwMode="auto">
          <a:xfrm rot="5400000">
            <a:off x="2563176" y="4061365"/>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文本框 44">
            <a:extLst>
              <a:ext uri="{FF2B5EF4-FFF2-40B4-BE49-F238E27FC236}">
                <a16:creationId xmlns:a16="http://schemas.microsoft.com/office/drawing/2014/main" id="{CCE217F5-C128-4620-8E5E-2BB3F67912EE}"/>
              </a:ext>
            </a:extLst>
          </p:cNvPr>
          <p:cNvSpPr txBox="1"/>
          <p:nvPr/>
        </p:nvSpPr>
        <p:spPr>
          <a:xfrm>
            <a:off x="2584440" y="4328829"/>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硬件选取组态</a:t>
            </a:r>
          </a:p>
        </p:txBody>
      </p:sp>
      <p:cxnSp>
        <p:nvCxnSpPr>
          <p:cNvPr id="46" name="直接连接符 45">
            <a:extLst>
              <a:ext uri="{FF2B5EF4-FFF2-40B4-BE49-F238E27FC236}">
                <a16:creationId xmlns:a16="http://schemas.microsoft.com/office/drawing/2014/main" id="{46252175-AA01-4C1C-AA00-7B0A0F9CEF09}"/>
              </a:ext>
            </a:extLst>
          </p:cNvPr>
          <p:cNvCxnSpPr>
            <a:cxnSpLocks/>
          </p:cNvCxnSpPr>
          <p:nvPr/>
        </p:nvCxnSpPr>
        <p:spPr bwMode="auto">
          <a:xfrm>
            <a:off x="2715897" y="5014639"/>
            <a:ext cx="821106"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sp>
        <p:nvSpPr>
          <p:cNvPr id="47" name="L 形 46">
            <a:extLst>
              <a:ext uri="{FF2B5EF4-FFF2-40B4-BE49-F238E27FC236}">
                <a16:creationId xmlns:a16="http://schemas.microsoft.com/office/drawing/2014/main" id="{A9458332-F6D7-47AB-945E-7C881E92FFE2}"/>
              </a:ext>
            </a:extLst>
          </p:cNvPr>
          <p:cNvSpPr/>
          <p:nvPr/>
        </p:nvSpPr>
        <p:spPr bwMode="auto">
          <a:xfrm rot="5400000">
            <a:off x="3650509" y="3696384"/>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文本框 47">
            <a:extLst>
              <a:ext uri="{FF2B5EF4-FFF2-40B4-BE49-F238E27FC236}">
                <a16:creationId xmlns:a16="http://schemas.microsoft.com/office/drawing/2014/main" id="{7B2CD372-F188-465B-8B09-CF339CF1327C}"/>
              </a:ext>
            </a:extLst>
          </p:cNvPr>
          <p:cNvSpPr txBox="1"/>
          <p:nvPr/>
        </p:nvSpPr>
        <p:spPr>
          <a:xfrm>
            <a:off x="3671773" y="3963848"/>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硬件布局搭建</a:t>
            </a:r>
          </a:p>
        </p:txBody>
      </p:sp>
      <p:cxnSp>
        <p:nvCxnSpPr>
          <p:cNvPr id="49" name="直接连接符 48">
            <a:extLst>
              <a:ext uri="{FF2B5EF4-FFF2-40B4-BE49-F238E27FC236}">
                <a16:creationId xmlns:a16="http://schemas.microsoft.com/office/drawing/2014/main" id="{C289F16A-1AC4-4502-8D0A-EF5BB0C975C1}"/>
              </a:ext>
            </a:extLst>
          </p:cNvPr>
          <p:cNvCxnSpPr>
            <a:cxnSpLocks/>
          </p:cNvCxnSpPr>
          <p:nvPr/>
        </p:nvCxnSpPr>
        <p:spPr bwMode="auto">
          <a:xfrm>
            <a:off x="3803230" y="4649658"/>
            <a:ext cx="822630"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sp>
        <p:nvSpPr>
          <p:cNvPr id="50" name="L 形 49">
            <a:extLst>
              <a:ext uri="{FF2B5EF4-FFF2-40B4-BE49-F238E27FC236}">
                <a16:creationId xmlns:a16="http://schemas.microsoft.com/office/drawing/2014/main" id="{940482D1-BCA8-4820-AD8A-ADC1DDE87887}"/>
              </a:ext>
            </a:extLst>
          </p:cNvPr>
          <p:cNvSpPr/>
          <p:nvPr/>
        </p:nvSpPr>
        <p:spPr bwMode="auto">
          <a:xfrm rot="5400000">
            <a:off x="4737842" y="3367866"/>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文本框 50">
            <a:extLst>
              <a:ext uri="{FF2B5EF4-FFF2-40B4-BE49-F238E27FC236}">
                <a16:creationId xmlns:a16="http://schemas.microsoft.com/office/drawing/2014/main" id="{FFC2497B-647D-4CAF-9324-02957F86A05A}"/>
              </a:ext>
            </a:extLst>
          </p:cNvPr>
          <p:cNvSpPr txBox="1"/>
          <p:nvPr/>
        </p:nvSpPr>
        <p:spPr>
          <a:xfrm>
            <a:off x="4759106" y="3635330"/>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关键技术实现</a:t>
            </a:r>
          </a:p>
        </p:txBody>
      </p:sp>
      <p:cxnSp>
        <p:nvCxnSpPr>
          <p:cNvPr id="52" name="直接连接符 51">
            <a:extLst>
              <a:ext uri="{FF2B5EF4-FFF2-40B4-BE49-F238E27FC236}">
                <a16:creationId xmlns:a16="http://schemas.microsoft.com/office/drawing/2014/main" id="{4E6BDD98-7444-4F78-B89E-A8BF135A058A}"/>
              </a:ext>
            </a:extLst>
          </p:cNvPr>
          <p:cNvCxnSpPr>
            <a:cxnSpLocks/>
          </p:cNvCxnSpPr>
          <p:nvPr/>
        </p:nvCxnSpPr>
        <p:spPr bwMode="auto">
          <a:xfrm>
            <a:off x="4890563" y="4321140"/>
            <a:ext cx="822630"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sp>
        <p:nvSpPr>
          <p:cNvPr id="53" name="L 形 52">
            <a:extLst>
              <a:ext uri="{FF2B5EF4-FFF2-40B4-BE49-F238E27FC236}">
                <a16:creationId xmlns:a16="http://schemas.microsoft.com/office/drawing/2014/main" id="{42C20807-B284-4B3A-B0F1-25495B629311}"/>
              </a:ext>
            </a:extLst>
          </p:cNvPr>
          <p:cNvSpPr/>
          <p:nvPr/>
        </p:nvSpPr>
        <p:spPr bwMode="auto">
          <a:xfrm rot="5400000">
            <a:off x="5825175" y="3026504"/>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文本框 53">
            <a:extLst>
              <a:ext uri="{FF2B5EF4-FFF2-40B4-BE49-F238E27FC236}">
                <a16:creationId xmlns:a16="http://schemas.microsoft.com/office/drawing/2014/main" id="{808B9DD0-14EF-4FCA-ADF7-AE734150B59B}"/>
              </a:ext>
            </a:extLst>
          </p:cNvPr>
          <p:cNvSpPr txBox="1"/>
          <p:nvPr/>
        </p:nvSpPr>
        <p:spPr>
          <a:xfrm>
            <a:off x="5846439" y="3293968"/>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软件架构搭建</a:t>
            </a:r>
          </a:p>
        </p:txBody>
      </p:sp>
      <p:cxnSp>
        <p:nvCxnSpPr>
          <p:cNvPr id="55" name="直接连接符 54">
            <a:extLst>
              <a:ext uri="{FF2B5EF4-FFF2-40B4-BE49-F238E27FC236}">
                <a16:creationId xmlns:a16="http://schemas.microsoft.com/office/drawing/2014/main" id="{5D58616D-2003-4C5F-8C0B-D43DE45D4569}"/>
              </a:ext>
            </a:extLst>
          </p:cNvPr>
          <p:cNvCxnSpPr>
            <a:cxnSpLocks/>
          </p:cNvCxnSpPr>
          <p:nvPr/>
        </p:nvCxnSpPr>
        <p:spPr bwMode="auto">
          <a:xfrm>
            <a:off x="5977896" y="3979778"/>
            <a:ext cx="822630"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sp>
        <p:nvSpPr>
          <p:cNvPr id="56" name="L 形 55">
            <a:extLst>
              <a:ext uri="{FF2B5EF4-FFF2-40B4-BE49-F238E27FC236}">
                <a16:creationId xmlns:a16="http://schemas.microsoft.com/office/drawing/2014/main" id="{5226E809-D070-46D8-86A6-6652CC5B8133}"/>
              </a:ext>
            </a:extLst>
          </p:cNvPr>
          <p:cNvSpPr/>
          <p:nvPr/>
        </p:nvSpPr>
        <p:spPr bwMode="auto">
          <a:xfrm rot="5400000">
            <a:off x="6912508" y="2659980"/>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文本框 56">
            <a:extLst>
              <a:ext uri="{FF2B5EF4-FFF2-40B4-BE49-F238E27FC236}">
                <a16:creationId xmlns:a16="http://schemas.microsoft.com/office/drawing/2014/main" id="{D1E1F238-20E0-49FA-B762-27BA02081649}"/>
              </a:ext>
            </a:extLst>
          </p:cNvPr>
          <p:cNvSpPr txBox="1"/>
          <p:nvPr/>
        </p:nvSpPr>
        <p:spPr>
          <a:xfrm>
            <a:off x="6933772" y="2927444"/>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业务流程设计</a:t>
            </a:r>
          </a:p>
        </p:txBody>
      </p:sp>
      <p:cxnSp>
        <p:nvCxnSpPr>
          <p:cNvPr id="58" name="直接连接符 57">
            <a:extLst>
              <a:ext uri="{FF2B5EF4-FFF2-40B4-BE49-F238E27FC236}">
                <a16:creationId xmlns:a16="http://schemas.microsoft.com/office/drawing/2014/main" id="{481DEA82-EDBE-4182-A226-3B6CB20C24C5}"/>
              </a:ext>
            </a:extLst>
          </p:cNvPr>
          <p:cNvCxnSpPr>
            <a:cxnSpLocks/>
          </p:cNvCxnSpPr>
          <p:nvPr/>
        </p:nvCxnSpPr>
        <p:spPr bwMode="auto">
          <a:xfrm>
            <a:off x="7065229" y="3613254"/>
            <a:ext cx="822630"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sp>
        <p:nvSpPr>
          <p:cNvPr id="61" name="L 形 60">
            <a:extLst>
              <a:ext uri="{FF2B5EF4-FFF2-40B4-BE49-F238E27FC236}">
                <a16:creationId xmlns:a16="http://schemas.microsoft.com/office/drawing/2014/main" id="{7F3DFBA3-10B2-41EB-B670-DC678272BAC7}"/>
              </a:ext>
            </a:extLst>
          </p:cNvPr>
          <p:cNvSpPr/>
          <p:nvPr/>
        </p:nvSpPr>
        <p:spPr bwMode="auto">
          <a:xfrm rot="5400000">
            <a:off x="7999841" y="2293456"/>
            <a:ext cx="861845" cy="1088856"/>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文本框 61">
            <a:extLst>
              <a:ext uri="{FF2B5EF4-FFF2-40B4-BE49-F238E27FC236}">
                <a16:creationId xmlns:a16="http://schemas.microsoft.com/office/drawing/2014/main" id="{9D913C84-4675-4528-A348-8C6FAA6A61A2}"/>
              </a:ext>
            </a:extLst>
          </p:cNvPr>
          <p:cNvSpPr txBox="1"/>
          <p:nvPr/>
        </p:nvSpPr>
        <p:spPr>
          <a:xfrm>
            <a:off x="8021105" y="2560920"/>
            <a:ext cx="954087" cy="707886"/>
          </a:xfrm>
          <a:prstGeom prst="rect">
            <a:avLst/>
          </a:prstGeom>
          <a:noFill/>
        </p:spPr>
        <p:txBody>
          <a:bodyPr wrap="square">
            <a:spAutoFit/>
          </a:bodyPr>
          <a:lstStyle/>
          <a:p>
            <a:pPr algn="ct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系统软件开发</a:t>
            </a:r>
          </a:p>
        </p:txBody>
      </p:sp>
      <p:cxnSp>
        <p:nvCxnSpPr>
          <p:cNvPr id="63" name="直接连接符 62">
            <a:extLst>
              <a:ext uri="{FF2B5EF4-FFF2-40B4-BE49-F238E27FC236}">
                <a16:creationId xmlns:a16="http://schemas.microsoft.com/office/drawing/2014/main" id="{AF5AF03E-9887-4FE7-AA81-7DE775A8E8DB}"/>
              </a:ext>
            </a:extLst>
          </p:cNvPr>
          <p:cNvCxnSpPr>
            <a:cxnSpLocks/>
          </p:cNvCxnSpPr>
          <p:nvPr/>
        </p:nvCxnSpPr>
        <p:spPr bwMode="auto">
          <a:xfrm>
            <a:off x="8152562" y="3246730"/>
            <a:ext cx="822630" cy="0"/>
          </a:xfrm>
          <a:prstGeom prst="line">
            <a:avLst/>
          </a:prstGeom>
          <a:ln>
            <a:tailEnd type="stealth"/>
          </a:ln>
        </p:spPr>
        <p:style>
          <a:lnRef idx="2">
            <a:schemeClr val="accent6"/>
          </a:lnRef>
          <a:fillRef idx="0">
            <a:schemeClr val="accent6"/>
          </a:fillRef>
          <a:effectRef idx="1">
            <a:schemeClr val="accent6"/>
          </a:effectRef>
          <a:fontRef idx="minor">
            <a:schemeClr val="tx1"/>
          </a:fontRef>
        </p:style>
      </p:cxnSp>
      <p:pic>
        <p:nvPicPr>
          <p:cNvPr id="71" name="图片 70">
            <a:extLst>
              <a:ext uri="{FF2B5EF4-FFF2-40B4-BE49-F238E27FC236}">
                <a16:creationId xmlns:a16="http://schemas.microsoft.com/office/drawing/2014/main" id="{7E1122DA-87CC-4494-B860-F6B3E71A3195}"/>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5201920" y="1310640"/>
            <a:ext cx="1483397" cy="1621381"/>
          </a:xfrm>
          <a:prstGeom prst="rect">
            <a:avLst/>
          </a:prstGeom>
        </p:spPr>
      </p:pic>
      <p:pic>
        <p:nvPicPr>
          <p:cNvPr id="74" name="图片 73">
            <a:extLst>
              <a:ext uri="{FF2B5EF4-FFF2-40B4-BE49-F238E27FC236}">
                <a16:creationId xmlns:a16="http://schemas.microsoft.com/office/drawing/2014/main" id="{E20B22B4-D31A-4637-887C-04A001BC1E26}"/>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5080" y="1028226"/>
            <a:ext cx="1914964" cy="1301756"/>
          </a:xfrm>
          <a:prstGeom prst="rect">
            <a:avLst/>
          </a:prstGeom>
          <a:noFill/>
          <a:ln>
            <a:noFill/>
          </a:ln>
        </p:spPr>
      </p:pic>
      <p:sp>
        <p:nvSpPr>
          <p:cNvPr id="76" name="Freeform 9">
            <a:extLst>
              <a:ext uri="{FF2B5EF4-FFF2-40B4-BE49-F238E27FC236}">
                <a16:creationId xmlns:a16="http://schemas.microsoft.com/office/drawing/2014/main" id="{56D289C9-23C5-4AC9-9138-DDFE8C914778}"/>
              </a:ext>
            </a:extLst>
          </p:cNvPr>
          <p:cNvSpPr>
            <a:spLocks/>
          </p:cNvSpPr>
          <p:nvPr/>
        </p:nvSpPr>
        <p:spPr bwMode="auto">
          <a:xfrm>
            <a:off x="1413790" y="1052462"/>
            <a:ext cx="3208691" cy="70073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77" name="TextBox 15">
            <a:extLst>
              <a:ext uri="{FF2B5EF4-FFF2-40B4-BE49-F238E27FC236}">
                <a16:creationId xmlns:a16="http://schemas.microsoft.com/office/drawing/2014/main" id="{44C2FFA9-125C-4A72-A871-DB87743F3D3A}"/>
              </a:ext>
            </a:extLst>
          </p:cNvPr>
          <p:cNvSpPr txBox="1">
            <a:spLocks noChangeArrowheads="1"/>
          </p:cNvSpPr>
          <p:nvPr/>
        </p:nvSpPr>
        <p:spPr bwMode="auto">
          <a:xfrm>
            <a:off x="1683659" y="1158687"/>
            <a:ext cx="22779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项目研究步骤</a:t>
            </a:r>
          </a:p>
        </p:txBody>
      </p:sp>
      <p:sp>
        <p:nvSpPr>
          <p:cNvPr id="37" name="页脚占位符 2">
            <a:extLst>
              <a:ext uri="{FF2B5EF4-FFF2-40B4-BE49-F238E27FC236}">
                <a16:creationId xmlns:a16="http://schemas.microsoft.com/office/drawing/2014/main" id="{2A7B1204-5AF1-445C-B976-ACF0E9D0CB9B}"/>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35612580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50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ppt_y</p:attrName>
                                        </p:attrNameLst>
                                      </p:cBhvr>
                                      <p:tavLst>
                                        <p:tav tm="0">
                                          <p:val>
                                            <p:strVal val="#ppt_y+#ppt_h*1.125000"/>
                                          </p:val>
                                        </p:tav>
                                        <p:tav tm="100000">
                                          <p:val>
                                            <p:strVal val="#ppt_y"/>
                                          </p:val>
                                        </p:tav>
                                      </p:tavLst>
                                    </p:anim>
                                    <p:animEffect transition="in" filter="wipe(up)">
                                      <p:cBhvr>
                                        <p:cTn id="13" dur="500"/>
                                        <p:tgtEl>
                                          <p:spTgt spid="42"/>
                                        </p:tgtEl>
                                      </p:cBhvr>
                                    </p:animEffect>
                                  </p:childTnLst>
                                </p:cTn>
                              </p:par>
                            </p:childTnLst>
                          </p:cTn>
                        </p:par>
                        <p:par>
                          <p:cTn id="14" fill="hold">
                            <p:stCondLst>
                              <p:cond delay="1500"/>
                            </p:stCondLst>
                            <p:childTnLst>
                              <p:par>
                                <p:cTn id="15" presetID="12" presetClass="entr" presetSubtype="4" fill="hold" grpId="0" nodeType="afterEffect">
                                  <p:stCondLst>
                                    <p:cond delay="50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ppt_y</p:attrName>
                                        </p:attrNameLst>
                                      </p:cBhvr>
                                      <p:tavLst>
                                        <p:tav tm="0">
                                          <p:val>
                                            <p:strVal val="#ppt_y+#ppt_h*1.125000"/>
                                          </p:val>
                                        </p:tav>
                                        <p:tav tm="100000">
                                          <p:val>
                                            <p:strVal val="#ppt_y"/>
                                          </p:val>
                                        </p:tav>
                                      </p:tavLst>
                                    </p:anim>
                                    <p:animEffect transition="in" filter="wipe(up)">
                                      <p:cBhvr>
                                        <p:cTn id="18" dur="500"/>
                                        <p:tgtEl>
                                          <p:spTgt spid="45"/>
                                        </p:tgtEl>
                                      </p:cBhvr>
                                    </p:animEffect>
                                  </p:childTnLst>
                                </p:cTn>
                              </p:par>
                            </p:childTnLst>
                          </p:cTn>
                        </p:par>
                        <p:par>
                          <p:cTn id="19" fill="hold">
                            <p:stCondLst>
                              <p:cond delay="2500"/>
                            </p:stCondLst>
                            <p:childTnLst>
                              <p:par>
                                <p:cTn id="20" presetID="12" presetClass="entr" presetSubtype="4" fill="hold" grpId="0" nodeType="afterEffect">
                                  <p:stCondLst>
                                    <p:cond delay="50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p:tgtEl>
                                          <p:spTgt spid="48"/>
                                        </p:tgtEl>
                                        <p:attrNameLst>
                                          <p:attrName>ppt_y</p:attrName>
                                        </p:attrNameLst>
                                      </p:cBhvr>
                                      <p:tavLst>
                                        <p:tav tm="0">
                                          <p:val>
                                            <p:strVal val="#ppt_y+#ppt_h*1.125000"/>
                                          </p:val>
                                        </p:tav>
                                        <p:tav tm="100000">
                                          <p:val>
                                            <p:strVal val="#ppt_y"/>
                                          </p:val>
                                        </p:tav>
                                      </p:tavLst>
                                    </p:anim>
                                    <p:animEffect transition="in" filter="wipe(up)">
                                      <p:cBhvr>
                                        <p:cTn id="23" dur="500"/>
                                        <p:tgtEl>
                                          <p:spTgt spid="48"/>
                                        </p:tgtEl>
                                      </p:cBhvr>
                                    </p:animEffect>
                                  </p:childTnLst>
                                </p:cTn>
                              </p:par>
                            </p:childTnLst>
                          </p:cTn>
                        </p:par>
                        <p:par>
                          <p:cTn id="24" fill="hold">
                            <p:stCondLst>
                              <p:cond delay="3500"/>
                            </p:stCondLst>
                            <p:childTnLst>
                              <p:par>
                                <p:cTn id="25" presetID="12" presetClass="entr" presetSubtype="4" fill="hold" grpId="0" nodeType="afterEffect">
                                  <p:stCondLst>
                                    <p:cond delay="50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p:tgtEl>
                                          <p:spTgt spid="51"/>
                                        </p:tgtEl>
                                        <p:attrNameLst>
                                          <p:attrName>ppt_y</p:attrName>
                                        </p:attrNameLst>
                                      </p:cBhvr>
                                      <p:tavLst>
                                        <p:tav tm="0">
                                          <p:val>
                                            <p:strVal val="#ppt_y+#ppt_h*1.125000"/>
                                          </p:val>
                                        </p:tav>
                                        <p:tav tm="100000">
                                          <p:val>
                                            <p:strVal val="#ppt_y"/>
                                          </p:val>
                                        </p:tav>
                                      </p:tavLst>
                                    </p:anim>
                                    <p:animEffect transition="in" filter="wipe(up)">
                                      <p:cBhvr>
                                        <p:cTn id="28" dur="500"/>
                                        <p:tgtEl>
                                          <p:spTgt spid="51"/>
                                        </p:tgtEl>
                                      </p:cBhvr>
                                    </p:animEffect>
                                  </p:childTnLst>
                                </p:cTn>
                              </p:par>
                            </p:childTnLst>
                          </p:cTn>
                        </p:par>
                        <p:par>
                          <p:cTn id="29" fill="hold">
                            <p:stCondLst>
                              <p:cond delay="4500"/>
                            </p:stCondLst>
                            <p:childTnLst>
                              <p:par>
                                <p:cTn id="30" presetID="12" presetClass="entr" presetSubtype="4" fill="hold" grpId="0" nodeType="after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500"/>
                                        <p:tgtEl>
                                          <p:spTgt spid="54"/>
                                        </p:tgtEl>
                                        <p:attrNameLst>
                                          <p:attrName>ppt_y</p:attrName>
                                        </p:attrNameLst>
                                      </p:cBhvr>
                                      <p:tavLst>
                                        <p:tav tm="0">
                                          <p:val>
                                            <p:strVal val="#ppt_y+#ppt_h*1.125000"/>
                                          </p:val>
                                        </p:tav>
                                        <p:tav tm="100000">
                                          <p:val>
                                            <p:strVal val="#ppt_y"/>
                                          </p:val>
                                        </p:tav>
                                      </p:tavLst>
                                    </p:anim>
                                    <p:animEffect transition="in" filter="wipe(up)">
                                      <p:cBhvr>
                                        <p:cTn id="33" dur="500"/>
                                        <p:tgtEl>
                                          <p:spTgt spid="54"/>
                                        </p:tgtEl>
                                      </p:cBhvr>
                                    </p:animEffect>
                                  </p:childTnLst>
                                </p:cTn>
                              </p:par>
                            </p:childTnLst>
                          </p:cTn>
                        </p:par>
                        <p:par>
                          <p:cTn id="34" fill="hold">
                            <p:stCondLst>
                              <p:cond delay="5500"/>
                            </p:stCondLst>
                            <p:childTnLst>
                              <p:par>
                                <p:cTn id="35" presetID="12" presetClass="entr" presetSubtype="4" fill="hold" grpId="0" nodeType="afterEffect">
                                  <p:stCondLst>
                                    <p:cond delay="5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p:tgtEl>
                                          <p:spTgt spid="57"/>
                                        </p:tgtEl>
                                        <p:attrNameLst>
                                          <p:attrName>ppt_y</p:attrName>
                                        </p:attrNameLst>
                                      </p:cBhvr>
                                      <p:tavLst>
                                        <p:tav tm="0">
                                          <p:val>
                                            <p:strVal val="#ppt_y+#ppt_h*1.125000"/>
                                          </p:val>
                                        </p:tav>
                                        <p:tav tm="100000">
                                          <p:val>
                                            <p:strVal val="#ppt_y"/>
                                          </p:val>
                                        </p:tav>
                                      </p:tavLst>
                                    </p:anim>
                                    <p:animEffect transition="in" filter="wipe(up)">
                                      <p:cBhvr>
                                        <p:cTn id="38" dur="500"/>
                                        <p:tgtEl>
                                          <p:spTgt spid="57"/>
                                        </p:tgtEl>
                                      </p:cBhvr>
                                    </p:animEffect>
                                  </p:childTnLst>
                                </p:cTn>
                              </p:par>
                            </p:childTnLst>
                          </p:cTn>
                        </p:par>
                        <p:par>
                          <p:cTn id="39" fill="hold">
                            <p:stCondLst>
                              <p:cond delay="6500"/>
                            </p:stCondLst>
                            <p:childTnLst>
                              <p:par>
                                <p:cTn id="40" presetID="12" presetClass="entr" presetSubtype="4" fill="hold" grpId="0" nodeType="afterEffect">
                                  <p:stCondLst>
                                    <p:cond delay="500"/>
                                  </p:stCondLst>
                                  <p:childTnLst>
                                    <p:set>
                                      <p:cBhvr>
                                        <p:cTn id="41" dur="1" fill="hold">
                                          <p:stCondLst>
                                            <p:cond delay="0"/>
                                          </p:stCondLst>
                                        </p:cTn>
                                        <p:tgtEl>
                                          <p:spTgt spid="62"/>
                                        </p:tgtEl>
                                        <p:attrNameLst>
                                          <p:attrName>style.visibility</p:attrName>
                                        </p:attrNameLst>
                                      </p:cBhvr>
                                      <p:to>
                                        <p:strVal val="visible"/>
                                      </p:to>
                                    </p:set>
                                    <p:anim calcmode="lin" valueType="num">
                                      <p:cBhvr additive="base">
                                        <p:cTn id="42" dur="500"/>
                                        <p:tgtEl>
                                          <p:spTgt spid="62"/>
                                        </p:tgtEl>
                                        <p:attrNameLst>
                                          <p:attrName>ppt_y</p:attrName>
                                        </p:attrNameLst>
                                      </p:cBhvr>
                                      <p:tavLst>
                                        <p:tav tm="0">
                                          <p:val>
                                            <p:strVal val="#ppt_y+#ppt_h*1.125000"/>
                                          </p:val>
                                        </p:tav>
                                        <p:tav tm="100000">
                                          <p:val>
                                            <p:strVal val="#ppt_y"/>
                                          </p:val>
                                        </p:tav>
                                      </p:tavLst>
                                    </p:anim>
                                    <p:animEffect transition="in" filter="wipe(up)">
                                      <p:cBhvr>
                                        <p:cTn id="4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51" grpId="0"/>
      <p:bldP spid="54" grpId="0"/>
      <p:bldP spid="57"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D002895-3F8B-4897-87DF-98F31785BE23}"/>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解决方案设计</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1547562744"/>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8" name="图片 7">
            <a:extLst>
              <a:ext uri="{FF2B5EF4-FFF2-40B4-BE49-F238E27FC236}">
                <a16:creationId xmlns:a16="http://schemas.microsoft.com/office/drawing/2014/main" id="{E7A62272-B1C8-4C51-99AF-8C08AE9F0FA5}"/>
              </a:ext>
            </a:extLst>
          </p:cNvPr>
          <p:cNvPicPr/>
          <p:nvPr/>
        </p:nvPicPr>
        <p:blipFill>
          <a:blip r:embed="rId3">
            <a:extLst>
              <a:ext uri="{28A0092B-C50C-407E-A947-70E740481C1C}">
                <a14:useLocalDpi xmlns:a14="http://schemas.microsoft.com/office/drawing/2010/main" val="0"/>
              </a:ext>
            </a:extLst>
          </a:blip>
          <a:stretch>
            <a:fillRect/>
          </a:stretch>
        </p:blipFill>
        <p:spPr>
          <a:xfrm>
            <a:off x="3809121" y="1939513"/>
            <a:ext cx="5115440" cy="3354047"/>
          </a:xfrm>
          <a:prstGeom prst="rect">
            <a:avLst/>
          </a:prstGeom>
        </p:spPr>
      </p:pic>
      <p:sp>
        <p:nvSpPr>
          <p:cNvPr id="14" name="Rectangle 8">
            <a:extLst>
              <a:ext uri="{FF2B5EF4-FFF2-40B4-BE49-F238E27FC236}">
                <a16:creationId xmlns:a16="http://schemas.microsoft.com/office/drawing/2014/main" id="{3C5DE8B9-32F4-48EB-8EFE-A63CD5B7C908}"/>
              </a:ext>
            </a:extLst>
          </p:cNvPr>
          <p:cNvSpPr>
            <a:spLocks noChangeArrowheads="1"/>
          </p:cNvSpPr>
          <p:nvPr/>
        </p:nvSpPr>
        <p:spPr bwMode="auto">
          <a:xfrm>
            <a:off x="1586347" y="2093500"/>
            <a:ext cx="2015089" cy="3026065"/>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9">
            <a:extLst>
              <a:ext uri="{FF2B5EF4-FFF2-40B4-BE49-F238E27FC236}">
                <a16:creationId xmlns:a16="http://schemas.microsoft.com/office/drawing/2014/main" id="{68C2E6C1-583E-4C1A-9080-FBA74CEFDB40}"/>
              </a:ext>
            </a:extLst>
          </p:cNvPr>
          <p:cNvSpPr>
            <a:spLocks/>
          </p:cNvSpPr>
          <p:nvPr/>
        </p:nvSpPr>
        <p:spPr bwMode="auto">
          <a:xfrm>
            <a:off x="1503799" y="1939513"/>
            <a:ext cx="1632104"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6" name="TextBox 15">
            <a:extLst>
              <a:ext uri="{FF2B5EF4-FFF2-40B4-BE49-F238E27FC236}">
                <a16:creationId xmlns:a16="http://schemas.microsoft.com/office/drawing/2014/main" id="{BB15AB8F-08B8-494C-8926-42F3DE274994}"/>
              </a:ext>
            </a:extLst>
          </p:cNvPr>
          <p:cNvSpPr txBox="1">
            <a:spLocks noChangeArrowheads="1"/>
          </p:cNvSpPr>
          <p:nvPr/>
        </p:nvSpPr>
        <p:spPr bwMode="auto">
          <a:xfrm>
            <a:off x="1536833" y="190230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硬件选取</a:t>
            </a:r>
          </a:p>
        </p:txBody>
      </p:sp>
      <p:sp>
        <p:nvSpPr>
          <p:cNvPr id="17" name="文本框 16">
            <a:extLst>
              <a:ext uri="{FF2B5EF4-FFF2-40B4-BE49-F238E27FC236}">
                <a16:creationId xmlns:a16="http://schemas.microsoft.com/office/drawing/2014/main" id="{4CCCDEDA-76AC-4BDD-AD2D-0E5542EA516E}"/>
              </a:ext>
            </a:extLst>
          </p:cNvPr>
          <p:cNvSpPr txBox="1"/>
          <p:nvPr/>
        </p:nvSpPr>
        <p:spPr>
          <a:xfrm>
            <a:off x="1794032" y="2408350"/>
            <a:ext cx="1518638"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PC</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RFID</a:t>
            </a: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Kinect</a:t>
            </a: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投影仪</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相机</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电子看板</a:t>
            </a:r>
            <a:endParaRPr lang="en-US" altLang="zh-CN" dirty="0">
              <a:latin typeface="微软雅黑" panose="020B0503020204020204" pitchFamily="34" charset="-122"/>
              <a:ea typeface="微软雅黑" panose="020B0503020204020204" pitchFamily="34" charset="-122"/>
            </a:endParaRPr>
          </a:p>
        </p:txBody>
      </p:sp>
      <p:sp>
        <p:nvSpPr>
          <p:cNvPr id="12" name="页脚占位符 2">
            <a:extLst>
              <a:ext uri="{FF2B5EF4-FFF2-40B4-BE49-F238E27FC236}">
                <a16:creationId xmlns:a16="http://schemas.microsoft.com/office/drawing/2014/main" id="{D518DAC2-9464-4E5D-B2BE-0941AE03B587}"/>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
        <p:nvSpPr>
          <p:cNvPr id="13" name="Freeform 9">
            <a:extLst>
              <a:ext uri="{FF2B5EF4-FFF2-40B4-BE49-F238E27FC236}">
                <a16:creationId xmlns:a16="http://schemas.microsoft.com/office/drawing/2014/main" id="{B6D496B5-900F-41F9-A16B-5CD84F2EE0D5}"/>
              </a:ext>
            </a:extLst>
          </p:cNvPr>
          <p:cNvSpPr>
            <a:spLocks/>
          </p:cNvSpPr>
          <p:nvPr/>
        </p:nvSpPr>
        <p:spPr bwMode="auto">
          <a:xfrm>
            <a:off x="1424531" y="1009386"/>
            <a:ext cx="3147470"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8" name="TextBox 15">
            <a:extLst>
              <a:ext uri="{FF2B5EF4-FFF2-40B4-BE49-F238E27FC236}">
                <a16:creationId xmlns:a16="http://schemas.microsoft.com/office/drawing/2014/main" id="{0D947D60-D343-42A8-9248-A41831CAF6F6}"/>
              </a:ext>
            </a:extLst>
          </p:cNvPr>
          <p:cNvSpPr txBox="1">
            <a:spLocks noChangeArrowheads="1"/>
          </p:cNvSpPr>
          <p:nvPr/>
        </p:nvSpPr>
        <p:spPr bwMode="auto">
          <a:xfrm>
            <a:off x="1459623" y="959507"/>
            <a:ext cx="2798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PC</a:t>
            </a:r>
            <a:r>
              <a:rPr lang="zh-CN" altLang="en-US" sz="2400" b="1" dirty="0">
                <a:solidFill>
                  <a:schemeClr val="bg1"/>
                </a:solidFill>
                <a:latin typeface="微软雅黑" panose="020B0503020204020204" pitchFamily="34" charset="-122"/>
                <a:ea typeface="微软雅黑" panose="020B0503020204020204" pitchFamily="34" charset="-122"/>
              </a:rPr>
              <a:t>的解决方案</a:t>
            </a:r>
          </a:p>
        </p:txBody>
      </p:sp>
    </p:spTree>
    <p:extLst>
      <p:ext uri="{BB962C8B-B14F-4D97-AF65-F5344CB8AC3E}">
        <p14:creationId xmlns:p14="http://schemas.microsoft.com/office/powerpoint/2010/main" val="22096395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D002895-3F8B-4897-87DF-98F31785BE23}"/>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解决方案设计</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4220125808"/>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5" name="Freeform 9">
            <a:extLst>
              <a:ext uri="{FF2B5EF4-FFF2-40B4-BE49-F238E27FC236}">
                <a16:creationId xmlns:a16="http://schemas.microsoft.com/office/drawing/2014/main" id="{68C2E6C1-583E-4C1A-9080-FBA74CEFDB40}"/>
              </a:ext>
            </a:extLst>
          </p:cNvPr>
          <p:cNvSpPr>
            <a:spLocks/>
          </p:cNvSpPr>
          <p:nvPr/>
        </p:nvSpPr>
        <p:spPr bwMode="auto">
          <a:xfrm>
            <a:off x="1605399" y="994833"/>
            <a:ext cx="1632104"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6" name="TextBox 15">
            <a:extLst>
              <a:ext uri="{FF2B5EF4-FFF2-40B4-BE49-F238E27FC236}">
                <a16:creationId xmlns:a16="http://schemas.microsoft.com/office/drawing/2014/main" id="{BB15AB8F-08B8-494C-8926-42F3DE274994}"/>
              </a:ext>
            </a:extLst>
          </p:cNvPr>
          <p:cNvSpPr txBox="1">
            <a:spLocks noChangeArrowheads="1"/>
          </p:cNvSpPr>
          <p:nvPr/>
        </p:nvSpPr>
        <p:spPr bwMode="auto">
          <a:xfrm>
            <a:off x="1638433" y="95762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核心功能</a:t>
            </a:r>
          </a:p>
        </p:txBody>
      </p:sp>
      <p:pic>
        <p:nvPicPr>
          <p:cNvPr id="12" name="图片 11">
            <a:extLst>
              <a:ext uri="{FF2B5EF4-FFF2-40B4-BE49-F238E27FC236}">
                <a16:creationId xmlns:a16="http://schemas.microsoft.com/office/drawing/2014/main" id="{345D3654-B1D9-4ECC-AAE5-A9ADA2047131}"/>
              </a:ext>
            </a:extLst>
          </p:cNvPr>
          <p:cNvPicPr/>
          <p:nvPr/>
        </p:nvPicPr>
        <p:blipFill>
          <a:blip r:embed="rId3">
            <a:extLst>
              <a:ext uri="{28A0092B-C50C-407E-A947-70E740481C1C}">
                <a14:useLocalDpi xmlns:a14="http://schemas.microsoft.com/office/drawing/2010/main" val="0"/>
              </a:ext>
            </a:extLst>
          </a:blip>
          <a:stretch>
            <a:fillRect/>
          </a:stretch>
        </p:blipFill>
        <p:spPr>
          <a:xfrm>
            <a:off x="1638433" y="1591967"/>
            <a:ext cx="6884670" cy="4451328"/>
          </a:xfrm>
          <a:prstGeom prst="rect">
            <a:avLst/>
          </a:prstGeom>
        </p:spPr>
      </p:pic>
      <p:sp>
        <p:nvSpPr>
          <p:cNvPr id="10" name="页脚占位符 2">
            <a:extLst>
              <a:ext uri="{FF2B5EF4-FFF2-40B4-BE49-F238E27FC236}">
                <a16:creationId xmlns:a16="http://schemas.microsoft.com/office/drawing/2014/main" id="{FFBA3C9C-ED81-440A-A641-792752515169}"/>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4826150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硬件布局及通讯模式设计</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757532268"/>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日期占位符 3">
            <a:extLst>
              <a:ext uri="{FF2B5EF4-FFF2-40B4-BE49-F238E27FC236}">
                <a16:creationId xmlns:a16="http://schemas.microsoft.com/office/drawing/2014/main" id="{88BFB5FD-E177-4EB7-8382-5A7A93257652}"/>
              </a:ext>
            </a:extLst>
          </p:cNvPr>
          <p:cNvSpPr txBox="1">
            <a:spLocks/>
          </p:cNvSpPr>
          <p:nvPr/>
        </p:nvSpPr>
        <p:spPr bwMode="auto">
          <a:xfrm>
            <a:off x="6840537" y="6677025"/>
            <a:ext cx="1439862" cy="18097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zh-CN"/>
            </a:defPPr>
            <a:lvl1pPr algn="ctr" rtl="0" fontAlgn="base">
              <a:spcBef>
                <a:spcPct val="0"/>
              </a:spcBef>
              <a:spcAft>
                <a:spcPct val="0"/>
              </a:spcAft>
              <a:defRPr sz="1000" b="0" kern="1200">
                <a:solidFill>
                  <a:schemeClr val="bg1">
                    <a:lumMod val="95000"/>
                  </a:schemeClr>
                </a:solidFill>
                <a:latin typeface="Arial Narrow" panose="020B0606020202030204" pitchFamily="34" charset="0"/>
                <a:ea typeface="微软雅黑" pitchFamily="34" charset="-122"/>
                <a:cs typeface="Arial" panose="020B0604020202020204" pitchFamily="34" charset="0"/>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83313575-15AF-46EC-80F1-536D8A60EA68}" type="datetime1">
              <a:rPr lang="zh-CN" altLang="en-US" smtClean="0"/>
              <a:pPr>
                <a:defRPr/>
              </a:pPr>
              <a:t>2019/6/12</a:t>
            </a:fld>
            <a:endParaRPr lang="de-DE" altLang="zh-CN" dirty="0"/>
          </a:p>
        </p:txBody>
      </p:sp>
      <p:pic>
        <p:nvPicPr>
          <p:cNvPr id="13" name="图片 12">
            <a:extLst>
              <a:ext uri="{FF2B5EF4-FFF2-40B4-BE49-F238E27FC236}">
                <a16:creationId xmlns:a16="http://schemas.microsoft.com/office/drawing/2014/main" id="{9BA89E13-298C-4C92-B984-46956AB7A3D7}"/>
              </a:ext>
            </a:extLst>
          </p:cNvPr>
          <p:cNvPicPr/>
          <p:nvPr/>
        </p:nvPicPr>
        <p:blipFill rotWithShape="1">
          <a:blip r:embed="rId3">
            <a:extLst>
              <a:ext uri="{28A0092B-C50C-407E-A947-70E740481C1C}">
                <a14:useLocalDpi xmlns:a14="http://schemas.microsoft.com/office/drawing/2010/main" val="0"/>
              </a:ext>
            </a:extLst>
          </a:blip>
          <a:srcRect t="4943"/>
          <a:stretch/>
        </p:blipFill>
        <p:spPr>
          <a:xfrm>
            <a:off x="1791642" y="1778001"/>
            <a:ext cx="3529469" cy="4034330"/>
          </a:xfrm>
          <a:prstGeom prst="rect">
            <a:avLst/>
          </a:prstGeom>
        </p:spPr>
      </p:pic>
      <p:sp>
        <p:nvSpPr>
          <p:cNvPr id="14" name="日期占位符 3">
            <a:extLst>
              <a:ext uri="{FF2B5EF4-FFF2-40B4-BE49-F238E27FC236}">
                <a16:creationId xmlns:a16="http://schemas.microsoft.com/office/drawing/2014/main" id="{182194F1-AAE7-4448-AAC3-A090218BAE1E}"/>
              </a:ext>
            </a:extLst>
          </p:cNvPr>
          <p:cNvSpPr txBox="1">
            <a:spLocks/>
          </p:cNvSpPr>
          <p:nvPr/>
        </p:nvSpPr>
        <p:spPr bwMode="auto">
          <a:xfrm>
            <a:off x="6840537" y="6677025"/>
            <a:ext cx="1439862" cy="18097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zh-CN"/>
            </a:defPPr>
            <a:lvl1pPr algn="ctr" rtl="0" fontAlgn="base">
              <a:spcBef>
                <a:spcPct val="0"/>
              </a:spcBef>
              <a:spcAft>
                <a:spcPct val="0"/>
              </a:spcAft>
              <a:defRPr sz="1000" b="0" kern="1200">
                <a:solidFill>
                  <a:schemeClr val="bg1">
                    <a:lumMod val="95000"/>
                  </a:schemeClr>
                </a:solidFill>
                <a:latin typeface="Arial Narrow" panose="020B0606020202030204" pitchFamily="34" charset="0"/>
                <a:ea typeface="微软雅黑" pitchFamily="34" charset="-122"/>
                <a:cs typeface="Arial" panose="020B0604020202020204" pitchFamily="34" charset="0"/>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83313575-15AF-46EC-80F1-536D8A60EA68}" type="datetime1">
              <a:rPr lang="zh-CN" altLang="en-US" smtClean="0"/>
              <a:pPr>
                <a:defRPr/>
              </a:pPr>
              <a:t>2019/6/12</a:t>
            </a:fld>
            <a:endParaRPr lang="de-DE" altLang="zh-CN" dirty="0"/>
          </a:p>
        </p:txBody>
      </p:sp>
      <p:pic>
        <p:nvPicPr>
          <p:cNvPr id="15" name="图片 20">
            <a:extLst>
              <a:ext uri="{FF2B5EF4-FFF2-40B4-BE49-F238E27FC236}">
                <a16:creationId xmlns:a16="http://schemas.microsoft.com/office/drawing/2014/main" id="{0DD959F6-139F-4858-81DA-E4C8C52CA2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7304" y="1546631"/>
            <a:ext cx="3355774" cy="449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9">
            <a:extLst>
              <a:ext uri="{FF2B5EF4-FFF2-40B4-BE49-F238E27FC236}">
                <a16:creationId xmlns:a16="http://schemas.microsoft.com/office/drawing/2014/main" id="{46417F76-941C-4928-90A6-C4019B539BE8}"/>
              </a:ext>
            </a:extLst>
          </p:cNvPr>
          <p:cNvSpPr>
            <a:spLocks/>
          </p:cNvSpPr>
          <p:nvPr/>
        </p:nvSpPr>
        <p:spPr bwMode="auto">
          <a:xfrm>
            <a:off x="1605399" y="994833"/>
            <a:ext cx="1632104"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7" name="TextBox 15">
            <a:extLst>
              <a:ext uri="{FF2B5EF4-FFF2-40B4-BE49-F238E27FC236}">
                <a16:creationId xmlns:a16="http://schemas.microsoft.com/office/drawing/2014/main" id="{48C13F97-FCA1-47B2-A18C-B0AB1103452C}"/>
              </a:ext>
            </a:extLst>
          </p:cNvPr>
          <p:cNvSpPr txBox="1">
            <a:spLocks noChangeArrowheads="1"/>
          </p:cNvSpPr>
          <p:nvPr/>
        </p:nvSpPr>
        <p:spPr bwMode="auto">
          <a:xfrm>
            <a:off x="1638433" y="95762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硬件布局</a:t>
            </a:r>
          </a:p>
        </p:txBody>
      </p:sp>
      <p:sp>
        <p:nvSpPr>
          <p:cNvPr id="18" name="页脚占位符 2">
            <a:extLst>
              <a:ext uri="{FF2B5EF4-FFF2-40B4-BE49-F238E27FC236}">
                <a16:creationId xmlns:a16="http://schemas.microsoft.com/office/drawing/2014/main" id="{B3BCFE4A-D5E9-44FD-98B1-31E88ACDE497}"/>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33298561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硬件布局及通讯模式设计</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日期占位符 3">
            <a:extLst>
              <a:ext uri="{FF2B5EF4-FFF2-40B4-BE49-F238E27FC236}">
                <a16:creationId xmlns:a16="http://schemas.microsoft.com/office/drawing/2014/main" id="{88BFB5FD-E177-4EB7-8382-5A7A93257652}"/>
              </a:ext>
            </a:extLst>
          </p:cNvPr>
          <p:cNvSpPr txBox="1">
            <a:spLocks/>
          </p:cNvSpPr>
          <p:nvPr/>
        </p:nvSpPr>
        <p:spPr bwMode="auto">
          <a:xfrm>
            <a:off x="6840537" y="6677025"/>
            <a:ext cx="1439862" cy="18097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zh-CN"/>
            </a:defPPr>
            <a:lvl1pPr algn="ctr" rtl="0" fontAlgn="base">
              <a:spcBef>
                <a:spcPct val="0"/>
              </a:spcBef>
              <a:spcAft>
                <a:spcPct val="0"/>
              </a:spcAft>
              <a:defRPr sz="1000" b="0" kern="1200">
                <a:solidFill>
                  <a:schemeClr val="bg1">
                    <a:lumMod val="95000"/>
                  </a:schemeClr>
                </a:solidFill>
                <a:latin typeface="Arial Narrow" panose="020B0606020202030204" pitchFamily="34" charset="0"/>
                <a:ea typeface="微软雅黑" pitchFamily="34" charset="-122"/>
                <a:cs typeface="Arial" panose="020B0604020202020204" pitchFamily="34" charset="0"/>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83313575-15AF-46EC-80F1-536D8A60EA68}" type="datetime1">
              <a:rPr lang="zh-CN" altLang="en-US" smtClean="0"/>
              <a:pPr>
                <a:defRPr/>
              </a:pPr>
              <a:t>2019/6/12</a:t>
            </a:fld>
            <a:endParaRPr lang="de-DE" altLang="zh-CN" dirty="0"/>
          </a:p>
        </p:txBody>
      </p:sp>
      <p:sp>
        <p:nvSpPr>
          <p:cNvPr id="10" name="Freeform 9">
            <a:extLst>
              <a:ext uri="{FF2B5EF4-FFF2-40B4-BE49-F238E27FC236}">
                <a16:creationId xmlns:a16="http://schemas.microsoft.com/office/drawing/2014/main" id="{2CE80680-1B86-465E-A6CA-4485B2701826}"/>
              </a:ext>
            </a:extLst>
          </p:cNvPr>
          <p:cNvSpPr>
            <a:spLocks/>
          </p:cNvSpPr>
          <p:nvPr/>
        </p:nvSpPr>
        <p:spPr bwMode="auto">
          <a:xfrm>
            <a:off x="1605399" y="994833"/>
            <a:ext cx="1632104"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1" name="TextBox 15">
            <a:extLst>
              <a:ext uri="{FF2B5EF4-FFF2-40B4-BE49-F238E27FC236}">
                <a16:creationId xmlns:a16="http://schemas.microsoft.com/office/drawing/2014/main" id="{5EBF1639-7827-4CB4-BCBC-0A89516B0FF5}"/>
              </a:ext>
            </a:extLst>
          </p:cNvPr>
          <p:cNvSpPr txBox="1">
            <a:spLocks noChangeArrowheads="1"/>
          </p:cNvSpPr>
          <p:nvPr/>
        </p:nvSpPr>
        <p:spPr bwMode="auto">
          <a:xfrm>
            <a:off x="1638433" y="95762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通讯模式</a:t>
            </a:r>
          </a:p>
        </p:txBody>
      </p:sp>
      <p:pic>
        <p:nvPicPr>
          <p:cNvPr id="12" name="图片 11">
            <a:extLst>
              <a:ext uri="{FF2B5EF4-FFF2-40B4-BE49-F238E27FC236}">
                <a16:creationId xmlns:a16="http://schemas.microsoft.com/office/drawing/2014/main" id="{AA7654A5-9FE3-434B-840E-88B11C90D6E7}"/>
              </a:ext>
            </a:extLst>
          </p:cNvPr>
          <p:cNvPicPr/>
          <p:nvPr/>
        </p:nvPicPr>
        <p:blipFill>
          <a:blip r:embed="rId3">
            <a:extLst>
              <a:ext uri="{28A0092B-C50C-407E-A947-70E740481C1C}">
                <a14:useLocalDpi xmlns:a14="http://schemas.microsoft.com/office/drawing/2010/main" val="0"/>
              </a:ext>
            </a:extLst>
          </a:blip>
          <a:stretch>
            <a:fillRect/>
          </a:stretch>
        </p:blipFill>
        <p:spPr>
          <a:xfrm>
            <a:off x="1605399" y="1600522"/>
            <a:ext cx="6481961" cy="4983158"/>
          </a:xfrm>
          <a:prstGeom prst="rect">
            <a:avLst/>
          </a:prstGeom>
        </p:spPr>
      </p:pic>
      <p:sp>
        <p:nvSpPr>
          <p:cNvPr id="13" name="页脚占位符 2">
            <a:extLst>
              <a:ext uri="{FF2B5EF4-FFF2-40B4-BE49-F238E27FC236}">
                <a16:creationId xmlns:a16="http://schemas.microsoft.com/office/drawing/2014/main" id="{91E13407-1C49-42AB-86FD-670D7E2D3D5A}"/>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8451377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软件架构设计</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8" name="图片 7">
            <a:extLst>
              <a:ext uri="{FF2B5EF4-FFF2-40B4-BE49-F238E27FC236}">
                <a16:creationId xmlns:a16="http://schemas.microsoft.com/office/drawing/2014/main" id="{F952209B-B7B6-4860-A0F4-2985093531E3}"/>
              </a:ext>
            </a:extLst>
          </p:cNvPr>
          <p:cNvPicPr/>
          <p:nvPr/>
        </p:nvPicPr>
        <p:blipFill>
          <a:blip r:embed="rId3">
            <a:extLst>
              <a:ext uri="{28A0092B-C50C-407E-A947-70E740481C1C}">
                <a14:useLocalDpi xmlns:a14="http://schemas.microsoft.com/office/drawing/2010/main" val="0"/>
              </a:ext>
            </a:extLst>
          </a:blip>
          <a:stretch>
            <a:fillRect/>
          </a:stretch>
        </p:blipFill>
        <p:spPr>
          <a:xfrm>
            <a:off x="2195513" y="729000"/>
            <a:ext cx="5865798" cy="5836579"/>
          </a:xfrm>
          <a:prstGeom prst="rect">
            <a:avLst/>
          </a:prstGeom>
        </p:spPr>
      </p:pic>
      <p:sp>
        <p:nvSpPr>
          <p:cNvPr id="9" name="页脚占位符 2">
            <a:extLst>
              <a:ext uri="{FF2B5EF4-FFF2-40B4-BE49-F238E27FC236}">
                <a16:creationId xmlns:a16="http://schemas.microsoft.com/office/drawing/2014/main" id="{3A7C9FD9-E310-4D95-A21C-859048B9FD7E}"/>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38545381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26DCB39-1B98-4073-A289-07DA0C0C8EDD}"/>
              </a:ext>
            </a:extLst>
          </p:cNvPr>
          <p:cNvPicPr/>
          <p:nvPr/>
        </p:nvPicPr>
        <p:blipFill>
          <a:blip r:embed="rId3">
            <a:extLst>
              <a:ext uri="{28A0092B-C50C-407E-A947-70E740481C1C}">
                <a14:useLocalDpi xmlns:a14="http://schemas.microsoft.com/office/drawing/2010/main" val="0"/>
              </a:ext>
            </a:extLst>
          </a:blip>
          <a:stretch>
            <a:fillRect/>
          </a:stretch>
        </p:blipFill>
        <p:spPr>
          <a:xfrm>
            <a:off x="2402137" y="4789963"/>
            <a:ext cx="3076949" cy="1882989"/>
          </a:xfrm>
          <a:prstGeom prst="rect">
            <a:avLst/>
          </a:prstGeom>
        </p:spPr>
      </p:pic>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Kinect</a:t>
            </a:r>
            <a:r>
              <a:rPr lang="zh-CN" altLang="en-US" sz="2400" b="1" dirty="0">
                <a:solidFill>
                  <a:schemeClr val="bg1"/>
                </a:solidFill>
                <a:latin typeface="微软雅黑" panose="020B0503020204020204" pitchFamily="34" charset="-122"/>
                <a:ea typeface="微软雅黑" panose="020B0503020204020204" pitchFamily="34" charset="-122"/>
              </a:rPr>
              <a:t>的手势识别</a:t>
            </a:r>
          </a:p>
        </p:txBody>
      </p:sp>
      <p:pic>
        <p:nvPicPr>
          <p:cNvPr id="10" name="图片 9">
            <a:extLst>
              <a:ext uri="{FF2B5EF4-FFF2-40B4-BE49-F238E27FC236}">
                <a16:creationId xmlns:a16="http://schemas.microsoft.com/office/drawing/2014/main" id="{80E486E1-B70B-47EB-8784-C79A39DE8F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55767" y="1533794"/>
            <a:ext cx="3794743" cy="2676622"/>
          </a:xfrm>
          <a:prstGeom prst="rect">
            <a:avLst/>
          </a:prstGeom>
          <a:noFill/>
          <a:ln>
            <a:noFill/>
          </a:ln>
        </p:spPr>
      </p:pic>
      <p:sp>
        <p:nvSpPr>
          <p:cNvPr id="11" name="Rectangle 8">
            <a:extLst>
              <a:ext uri="{FF2B5EF4-FFF2-40B4-BE49-F238E27FC236}">
                <a16:creationId xmlns:a16="http://schemas.microsoft.com/office/drawing/2014/main" id="{9BD0C794-9474-4E83-B0B0-17663C27C2B0}"/>
              </a:ext>
            </a:extLst>
          </p:cNvPr>
          <p:cNvSpPr>
            <a:spLocks noChangeArrowheads="1"/>
          </p:cNvSpPr>
          <p:nvPr/>
        </p:nvSpPr>
        <p:spPr bwMode="auto">
          <a:xfrm>
            <a:off x="1543001" y="1791632"/>
            <a:ext cx="3389110" cy="1550020"/>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文本框 11">
            <a:extLst>
              <a:ext uri="{FF2B5EF4-FFF2-40B4-BE49-F238E27FC236}">
                <a16:creationId xmlns:a16="http://schemas.microsoft.com/office/drawing/2014/main" id="{2D5DE3F3-5091-45EB-90F6-688D3CFE58CB}"/>
              </a:ext>
            </a:extLst>
          </p:cNvPr>
          <p:cNvSpPr txBox="1"/>
          <p:nvPr/>
        </p:nvSpPr>
        <p:spPr>
          <a:xfrm>
            <a:off x="1621661" y="2090889"/>
            <a:ext cx="3223534"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Kinect V2.0</a:t>
            </a:r>
            <a:r>
              <a:rPr lang="zh-CN" altLang="en-US" dirty="0">
                <a:latin typeface="微软雅黑" panose="020B0503020204020204" pitchFamily="34" charset="-122"/>
                <a:ea typeface="微软雅黑" panose="020B0503020204020204" pitchFamily="34" charset="-122"/>
              </a:rPr>
              <a:t>实质是一个双目</a:t>
            </a:r>
            <a:r>
              <a:rPr lang="en-US" altLang="zh-CN" dirty="0">
                <a:latin typeface="微软雅黑" panose="020B0503020204020204" pitchFamily="34" charset="-122"/>
                <a:ea typeface="微软雅黑" panose="020B0503020204020204" pitchFamily="34" charset="-122"/>
              </a:rPr>
              <a:t>RGB-D</a:t>
            </a:r>
            <a:r>
              <a:rPr lang="zh-CN" altLang="en-US" dirty="0">
                <a:latin typeface="微软雅黑" panose="020B0503020204020204" pitchFamily="34" charset="-122"/>
                <a:ea typeface="微软雅黑" panose="020B0503020204020204" pitchFamily="34" charset="-122"/>
              </a:rPr>
              <a:t>相机，它成功实现了自然人机交互方式，被广泛应用于医疗、教育和工业等领域</a:t>
            </a:r>
          </a:p>
        </p:txBody>
      </p:sp>
      <p:sp>
        <p:nvSpPr>
          <p:cNvPr id="13" name="Freeform 9">
            <a:extLst>
              <a:ext uri="{FF2B5EF4-FFF2-40B4-BE49-F238E27FC236}">
                <a16:creationId xmlns:a16="http://schemas.microsoft.com/office/drawing/2014/main" id="{6AD344F5-9955-48AB-8179-840DBF186515}"/>
              </a:ext>
            </a:extLst>
          </p:cNvPr>
          <p:cNvSpPr>
            <a:spLocks/>
          </p:cNvSpPr>
          <p:nvPr/>
        </p:nvSpPr>
        <p:spPr bwMode="auto">
          <a:xfrm>
            <a:off x="1460452" y="1637644"/>
            <a:ext cx="2070293"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4" name="TextBox 15">
            <a:extLst>
              <a:ext uri="{FF2B5EF4-FFF2-40B4-BE49-F238E27FC236}">
                <a16:creationId xmlns:a16="http://schemas.microsoft.com/office/drawing/2014/main" id="{21269726-9A8B-4CF5-8E62-5D8732E79B48}"/>
              </a:ext>
            </a:extLst>
          </p:cNvPr>
          <p:cNvSpPr txBox="1">
            <a:spLocks noChangeArrowheads="1"/>
          </p:cNvSpPr>
          <p:nvPr/>
        </p:nvSpPr>
        <p:spPr bwMode="auto">
          <a:xfrm>
            <a:off x="1543001" y="1637644"/>
            <a:ext cx="1865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bg1"/>
                </a:solidFill>
                <a:latin typeface="微软雅黑" panose="020B0503020204020204" pitchFamily="34" charset="-122"/>
                <a:ea typeface="微软雅黑" panose="020B0503020204020204" pitchFamily="34" charset="-122"/>
              </a:rPr>
              <a:t>Kinect</a:t>
            </a:r>
            <a:r>
              <a:rPr lang="zh-CN" altLang="en-US" sz="2000" b="1" dirty="0">
                <a:solidFill>
                  <a:schemeClr val="bg1"/>
                </a:solidFill>
                <a:latin typeface="微软雅黑" panose="020B0503020204020204" pitchFamily="34" charset="-122"/>
                <a:ea typeface="微软雅黑" panose="020B0503020204020204" pitchFamily="34" charset="-122"/>
              </a:rPr>
              <a:t>简介</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8" name="Rectangle 8">
            <a:extLst>
              <a:ext uri="{FF2B5EF4-FFF2-40B4-BE49-F238E27FC236}">
                <a16:creationId xmlns:a16="http://schemas.microsoft.com/office/drawing/2014/main" id="{ADC8D969-1CBD-4713-908F-1A11136C9E26}"/>
              </a:ext>
            </a:extLst>
          </p:cNvPr>
          <p:cNvSpPr>
            <a:spLocks noChangeArrowheads="1"/>
          </p:cNvSpPr>
          <p:nvPr/>
        </p:nvSpPr>
        <p:spPr bwMode="auto">
          <a:xfrm>
            <a:off x="1543001" y="3670337"/>
            <a:ext cx="3389110" cy="1299845"/>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9">
            <a:extLst>
              <a:ext uri="{FF2B5EF4-FFF2-40B4-BE49-F238E27FC236}">
                <a16:creationId xmlns:a16="http://schemas.microsoft.com/office/drawing/2014/main" id="{EA86A975-C661-4E7A-A2C1-6589212F6129}"/>
              </a:ext>
            </a:extLst>
          </p:cNvPr>
          <p:cNvSpPr>
            <a:spLocks/>
          </p:cNvSpPr>
          <p:nvPr/>
        </p:nvSpPr>
        <p:spPr bwMode="auto">
          <a:xfrm>
            <a:off x="1460452" y="3516349"/>
            <a:ext cx="2070293"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20" name="TextBox 15">
            <a:extLst>
              <a:ext uri="{FF2B5EF4-FFF2-40B4-BE49-F238E27FC236}">
                <a16:creationId xmlns:a16="http://schemas.microsoft.com/office/drawing/2014/main" id="{C4799A51-BD55-4BEC-87D4-4F43FBBBA710}"/>
              </a:ext>
            </a:extLst>
          </p:cNvPr>
          <p:cNvSpPr txBox="1">
            <a:spLocks noChangeArrowheads="1"/>
          </p:cNvSpPr>
          <p:nvPr/>
        </p:nvSpPr>
        <p:spPr bwMode="auto">
          <a:xfrm>
            <a:off x="1543001" y="3516349"/>
            <a:ext cx="1865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应用目的</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FF1F55E1-B316-44EF-9874-EA06A15EE132}"/>
              </a:ext>
            </a:extLst>
          </p:cNvPr>
          <p:cNvSpPr txBox="1"/>
          <p:nvPr/>
        </p:nvSpPr>
        <p:spPr>
          <a:xfrm>
            <a:off x="1586641" y="3914566"/>
            <a:ext cx="3223534"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工人手势识别；</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获取工作台上点的坐标</a:t>
            </a:r>
            <a:endParaRPr lang="en-US" altLang="zh-CN"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F7E15086-56EB-433A-B798-DE1DFB02C646}"/>
              </a:ext>
            </a:extLst>
          </p:cNvPr>
          <p:cNvPicPr/>
          <p:nvPr/>
        </p:nvPicPr>
        <p:blipFill rotWithShape="1">
          <a:blip r:embed="rId5">
            <a:extLst>
              <a:ext uri="{28A0092B-C50C-407E-A947-70E740481C1C}">
                <a14:useLocalDpi xmlns:a14="http://schemas.microsoft.com/office/drawing/2010/main" val="0"/>
              </a:ext>
            </a:extLst>
          </a:blip>
          <a:srcRect l="3318" t="3481" b="4722"/>
          <a:stretch/>
        </p:blipFill>
        <p:spPr bwMode="auto">
          <a:xfrm>
            <a:off x="5924532" y="4494644"/>
            <a:ext cx="2728607" cy="2087824"/>
          </a:xfrm>
          <a:prstGeom prst="rect">
            <a:avLst/>
          </a:prstGeom>
          <a:ln>
            <a:noFill/>
          </a:ln>
          <a:extLst>
            <a:ext uri="{53640926-AAD7-44D8-BBD7-CCE9431645EC}">
              <a14:shadowObscured xmlns:a14="http://schemas.microsoft.com/office/drawing/2010/main"/>
            </a:ext>
          </a:extLst>
        </p:spPr>
      </p:pic>
      <p:sp>
        <p:nvSpPr>
          <p:cNvPr id="24" name="页脚占位符 2">
            <a:extLst>
              <a:ext uri="{FF2B5EF4-FFF2-40B4-BE49-F238E27FC236}">
                <a16:creationId xmlns:a16="http://schemas.microsoft.com/office/drawing/2014/main" id="{D5FCE970-41A5-4270-B8E8-DD98B336E0C2}"/>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4584018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BCD035E-A4F4-49C0-A022-A1F0731BD8B8}"/>
              </a:ext>
            </a:extLst>
          </p:cNvPr>
          <p:cNvSpPr>
            <a:spLocks noGrp="1"/>
          </p:cNvSpPr>
          <p:nvPr>
            <p:ph type="dt" sz="half" idx="4294967295"/>
          </p:nvPr>
        </p:nvSpPr>
        <p:spPr>
          <a:xfrm>
            <a:off x="7704138" y="6677025"/>
            <a:ext cx="1439862" cy="180975"/>
          </a:xfrm>
        </p:spPr>
        <p:txBody>
          <a:bodyPr/>
          <a:lstStyle/>
          <a:p>
            <a:pPr>
              <a:defRPr/>
            </a:pPr>
            <a:fld id="{83313575-15AF-46EC-80F1-536D8A60EA68}" type="datetime1">
              <a:rPr lang="zh-CN" altLang="en-US" smtClean="0"/>
              <a:pPr>
                <a:defRPr/>
              </a:pPr>
              <a:t>2019/6/12</a:t>
            </a:fld>
            <a:endParaRPr lang="de-DE" altLang="zh-CN" dirty="0"/>
          </a:p>
        </p:txBody>
      </p:sp>
      <p:grpSp>
        <p:nvGrpSpPr>
          <p:cNvPr id="18" name="组合 17">
            <a:extLst>
              <a:ext uri="{FF2B5EF4-FFF2-40B4-BE49-F238E27FC236}">
                <a16:creationId xmlns:a16="http://schemas.microsoft.com/office/drawing/2014/main" id="{DD89826B-AEFB-424C-8EC0-DADEE515C3E1}"/>
              </a:ext>
            </a:extLst>
          </p:cNvPr>
          <p:cNvGrpSpPr>
            <a:grpSpLocks/>
          </p:cNvGrpSpPr>
          <p:nvPr/>
        </p:nvGrpSpPr>
        <p:grpSpPr bwMode="auto">
          <a:xfrm>
            <a:off x="2879727" y="1638300"/>
            <a:ext cx="5651494" cy="465129"/>
            <a:chOff x="1098017" y="1416553"/>
            <a:chExt cx="6311354" cy="464513"/>
          </a:xfrm>
        </p:grpSpPr>
        <p:sp>
          <p:nvSpPr>
            <p:cNvPr id="19" name="任意多边形 43">
              <a:extLst>
                <a:ext uri="{FF2B5EF4-FFF2-40B4-BE49-F238E27FC236}">
                  <a16:creationId xmlns:a16="http://schemas.microsoft.com/office/drawing/2014/main" id="{E01EF4B7-E6CC-47E9-A568-AFD9B6A47604}"/>
                </a:ext>
              </a:extLst>
            </p:cNvPr>
            <p:cNvSpPr/>
            <p:nvPr/>
          </p:nvSpPr>
          <p:spPr>
            <a:xfrm>
              <a:off x="2063441" y="1416553"/>
              <a:ext cx="5345930" cy="458185"/>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247651" tIns="152615" rIns="276440" bIns="152615" spcCol="1270" anchor="ctr"/>
            <a:lstStyle/>
            <a:p>
              <a:pPr marL="0" lvl="1" defTabSz="710513" eaLnBrk="1" fontAlgn="auto" hangingPunct="1">
                <a:lnSpc>
                  <a:spcPct val="90000"/>
                </a:lnSpc>
                <a:spcAft>
                  <a:spcPct val="15000"/>
                </a:spcAft>
                <a:defRPr/>
              </a:pPr>
              <a:r>
                <a:rPr lang="zh-CN" altLang="en-US" sz="2400" noProof="1">
                  <a:latin typeface="微软雅黑" panose="020B0503020204020204" pitchFamily="34" charset="-122"/>
                  <a:ea typeface="微软雅黑" panose="020B0503020204020204" pitchFamily="34" charset="-122"/>
                </a:rPr>
                <a:t>选题背景及意义</a:t>
              </a:r>
            </a:p>
          </p:txBody>
        </p:sp>
        <p:sp>
          <p:nvSpPr>
            <p:cNvPr id="20" name="任意多边形 44">
              <a:extLst>
                <a:ext uri="{FF2B5EF4-FFF2-40B4-BE49-F238E27FC236}">
                  <a16:creationId xmlns:a16="http://schemas.microsoft.com/office/drawing/2014/main" id="{B98739E5-43F0-44A0-B811-FD2EE95F42DD}"/>
                </a:ext>
              </a:extLst>
            </p:cNvPr>
            <p:cNvSpPr/>
            <p:nvPr/>
          </p:nvSpPr>
          <p:spPr>
            <a:xfrm>
              <a:off x="1098017" y="1422881"/>
              <a:ext cx="687864" cy="458185"/>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1</a:t>
              </a:r>
              <a:endParaRPr lang="zh-CN" altLang="en-US" sz="3700" noProof="1"/>
            </a:p>
          </p:txBody>
        </p:sp>
      </p:grpSp>
      <p:grpSp>
        <p:nvGrpSpPr>
          <p:cNvPr id="21" name="组合 20">
            <a:extLst>
              <a:ext uri="{FF2B5EF4-FFF2-40B4-BE49-F238E27FC236}">
                <a16:creationId xmlns:a16="http://schemas.microsoft.com/office/drawing/2014/main" id="{02D59EB2-7A98-48C1-8F34-75267AE9A34F}"/>
              </a:ext>
            </a:extLst>
          </p:cNvPr>
          <p:cNvGrpSpPr>
            <a:grpSpLocks/>
          </p:cNvGrpSpPr>
          <p:nvPr/>
        </p:nvGrpSpPr>
        <p:grpSpPr bwMode="auto">
          <a:xfrm>
            <a:off x="2879728" y="2305047"/>
            <a:ext cx="5651493" cy="460378"/>
            <a:chOff x="789541" y="2085917"/>
            <a:chExt cx="6311353" cy="460760"/>
          </a:xfrm>
        </p:grpSpPr>
        <p:sp>
          <p:nvSpPr>
            <p:cNvPr id="22" name="任意多边形 46">
              <a:extLst>
                <a:ext uri="{FF2B5EF4-FFF2-40B4-BE49-F238E27FC236}">
                  <a16:creationId xmlns:a16="http://schemas.microsoft.com/office/drawing/2014/main" id="{3146457E-C5D9-4069-AD6B-972EA0F13203}"/>
                </a:ext>
              </a:extLst>
            </p:cNvPr>
            <p:cNvSpPr/>
            <p:nvPr/>
          </p:nvSpPr>
          <p:spPr>
            <a:xfrm>
              <a:off x="1754964" y="2087505"/>
              <a:ext cx="5345930" cy="459172"/>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247651" tIns="152615" rIns="276440" bIns="152615" spcCol="1270" anchor="ctr"/>
            <a:lstStyle/>
            <a:p>
              <a:pPr marL="0" lvl="1" defTabSz="710513" eaLnBrk="1" fontAlgn="auto" hangingPunct="1">
                <a:lnSpc>
                  <a:spcPct val="90000"/>
                </a:lnSpc>
                <a:spcAft>
                  <a:spcPct val="15000"/>
                </a:spcAft>
                <a:defRPr/>
              </a:pPr>
              <a:r>
                <a:rPr lang="zh-CN" altLang="en-US" sz="2400" noProof="1">
                  <a:latin typeface="微软雅黑" panose="020B0503020204020204" pitchFamily="34" charset="-122"/>
                  <a:ea typeface="微软雅黑" panose="020B0503020204020204" pitchFamily="34" charset="-122"/>
                </a:rPr>
                <a:t>研究目标及内容</a:t>
              </a:r>
            </a:p>
          </p:txBody>
        </p:sp>
        <p:sp>
          <p:nvSpPr>
            <p:cNvPr id="23" name="任意多边形 47">
              <a:extLst>
                <a:ext uri="{FF2B5EF4-FFF2-40B4-BE49-F238E27FC236}">
                  <a16:creationId xmlns:a16="http://schemas.microsoft.com/office/drawing/2014/main" id="{CD7346AD-222B-42B0-872D-FBF40987DE6A}"/>
                </a:ext>
              </a:extLst>
            </p:cNvPr>
            <p:cNvSpPr/>
            <p:nvPr/>
          </p:nvSpPr>
          <p:spPr>
            <a:xfrm>
              <a:off x="789541" y="2085917"/>
              <a:ext cx="687864" cy="459173"/>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2</a:t>
              </a:r>
              <a:endParaRPr lang="zh-CN" altLang="en-US" sz="3700" noProof="1"/>
            </a:p>
          </p:txBody>
        </p:sp>
      </p:grpSp>
      <p:grpSp>
        <p:nvGrpSpPr>
          <p:cNvPr id="31" name="组合 30">
            <a:extLst>
              <a:ext uri="{FF2B5EF4-FFF2-40B4-BE49-F238E27FC236}">
                <a16:creationId xmlns:a16="http://schemas.microsoft.com/office/drawing/2014/main" id="{D3A2FE18-BAAC-403A-A0FC-9238AC1D1794}"/>
              </a:ext>
            </a:extLst>
          </p:cNvPr>
          <p:cNvGrpSpPr>
            <a:grpSpLocks/>
          </p:cNvGrpSpPr>
          <p:nvPr/>
        </p:nvGrpSpPr>
        <p:grpSpPr bwMode="auto">
          <a:xfrm>
            <a:off x="2879727" y="2990056"/>
            <a:ext cx="5651495" cy="460383"/>
            <a:chOff x="789540" y="2770218"/>
            <a:chExt cx="6311355" cy="460764"/>
          </a:xfrm>
        </p:grpSpPr>
        <p:sp>
          <p:nvSpPr>
            <p:cNvPr id="32" name="任意多边形 49">
              <a:extLst>
                <a:ext uri="{FF2B5EF4-FFF2-40B4-BE49-F238E27FC236}">
                  <a16:creationId xmlns:a16="http://schemas.microsoft.com/office/drawing/2014/main" id="{890E0E38-9B6B-4382-A296-4F16E3D8139C}"/>
                </a:ext>
              </a:extLst>
            </p:cNvPr>
            <p:cNvSpPr/>
            <p:nvPr/>
          </p:nvSpPr>
          <p:spPr>
            <a:xfrm>
              <a:off x="1754964" y="2771811"/>
              <a:ext cx="5345931" cy="459171"/>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247651" tIns="152615" rIns="276440" bIns="152615" spcCol="1270" anchor="ctr"/>
            <a:lstStyle/>
            <a:p>
              <a:pPr marL="0" lvl="1" defTabSz="710513" fontAlgn="auto">
                <a:lnSpc>
                  <a:spcPct val="90000"/>
                </a:lnSpc>
                <a:spcAft>
                  <a:spcPct val="15000"/>
                </a:spcAft>
                <a:defRPr/>
              </a:pPr>
              <a:r>
                <a:rPr lang="zh-CN" altLang="en-US" sz="2400" noProof="1">
                  <a:latin typeface="微软雅黑" panose="020B0503020204020204" pitchFamily="34" charset="-122"/>
                  <a:ea typeface="微软雅黑" panose="020B0503020204020204" pitchFamily="34" charset="-122"/>
                </a:rPr>
                <a:t>研究过程</a:t>
              </a:r>
            </a:p>
          </p:txBody>
        </p:sp>
        <p:sp>
          <p:nvSpPr>
            <p:cNvPr id="40" name="任意多边形 50">
              <a:extLst>
                <a:ext uri="{FF2B5EF4-FFF2-40B4-BE49-F238E27FC236}">
                  <a16:creationId xmlns:a16="http://schemas.microsoft.com/office/drawing/2014/main" id="{0B36451B-E4CF-4BC0-A4FE-0CAD3B1D14BF}"/>
                </a:ext>
              </a:extLst>
            </p:cNvPr>
            <p:cNvSpPr/>
            <p:nvPr/>
          </p:nvSpPr>
          <p:spPr>
            <a:xfrm>
              <a:off x="789540" y="2770218"/>
              <a:ext cx="687865" cy="459171"/>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3</a:t>
              </a:r>
              <a:endParaRPr lang="zh-CN" altLang="en-US" sz="3700" noProof="1"/>
            </a:p>
          </p:txBody>
        </p:sp>
      </p:grpSp>
      <p:grpSp>
        <p:nvGrpSpPr>
          <p:cNvPr id="41" name="组合 40">
            <a:extLst>
              <a:ext uri="{FF2B5EF4-FFF2-40B4-BE49-F238E27FC236}">
                <a16:creationId xmlns:a16="http://schemas.microsoft.com/office/drawing/2014/main" id="{8DA87C72-1EB7-41AF-8F48-A47A87623B66}"/>
              </a:ext>
            </a:extLst>
          </p:cNvPr>
          <p:cNvGrpSpPr>
            <a:grpSpLocks/>
          </p:cNvGrpSpPr>
          <p:nvPr/>
        </p:nvGrpSpPr>
        <p:grpSpPr bwMode="auto">
          <a:xfrm>
            <a:off x="2879727" y="3700455"/>
            <a:ext cx="5651494" cy="456420"/>
            <a:chOff x="789540" y="3510459"/>
            <a:chExt cx="6311354" cy="455817"/>
          </a:xfrm>
        </p:grpSpPr>
        <p:sp>
          <p:nvSpPr>
            <p:cNvPr id="42" name="任意多边形 52">
              <a:extLst>
                <a:ext uri="{FF2B5EF4-FFF2-40B4-BE49-F238E27FC236}">
                  <a16:creationId xmlns:a16="http://schemas.microsoft.com/office/drawing/2014/main" id="{C2055B35-81C5-43A4-9387-8AD53A84AFFD}"/>
                </a:ext>
              </a:extLst>
            </p:cNvPr>
            <p:cNvSpPr/>
            <p:nvPr/>
          </p:nvSpPr>
          <p:spPr>
            <a:xfrm>
              <a:off x="1754963" y="3512847"/>
              <a:ext cx="5345931" cy="453429"/>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247651" tIns="152615" rIns="276440" bIns="152615" spcCol="1270" anchor="ctr"/>
            <a:lstStyle/>
            <a:p>
              <a:pPr marL="0" lvl="1" defTabSz="710513" eaLnBrk="1" fontAlgn="auto" hangingPunct="1">
                <a:lnSpc>
                  <a:spcPct val="90000"/>
                </a:lnSpc>
                <a:spcAft>
                  <a:spcPct val="15000"/>
                </a:spcAft>
                <a:defRPr/>
              </a:pPr>
              <a:r>
                <a:rPr lang="zh-CN" altLang="en-US" sz="2400" noProof="1">
                  <a:latin typeface="微软雅黑" panose="020B0503020204020204" pitchFamily="34" charset="-122"/>
                  <a:ea typeface="微软雅黑" panose="020B0503020204020204" pitchFamily="34" charset="-122"/>
                </a:rPr>
                <a:t>项目创新点</a:t>
              </a:r>
            </a:p>
          </p:txBody>
        </p:sp>
        <p:sp>
          <p:nvSpPr>
            <p:cNvPr id="44" name="任意多边形 53">
              <a:extLst>
                <a:ext uri="{FF2B5EF4-FFF2-40B4-BE49-F238E27FC236}">
                  <a16:creationId xmlns:a16="http://schemas.microsoft.com/office/drawing/2014/main" id="{20FCE602-7EF4-4005-9CA2-1F96C5E61DD7}"/>
                </a:ext>
              </a:extLst>
            </p:cNvPr>
            <p:cNvSpPr/>
            <p:nvPr/>
          </p:nvSpPr>
          <p:spPr>
            <a:xfrm>
              <a:off x="789540" y="3510459"/>
              <a:ext cx="687865" cy="453429"/>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4</a:t>
              </a:r>
              <a:endParaRPr lang="zh-CN" altLang="en-US" sz="3700" noProof="1"/>
            </a:p>
          </p:txBody>
        </p:sp>
      </p:grpSp>
      <p:grpSp>
        <p:nvGrpSpPr>
          <p:cNvPr id="45" name="组合 44">
            <a:extLst>
              <a:ext uri="{FF2B5EF4-FFF2-40B4-BE49-F238E27FC236}">
                <a16:creationId xmlns:a16="http://schemas.microsoft.com/office/drawing/2014/main" id="{5F8E9621-7EFD-4CD7-86D5-861ABE08E992}"/>
              </a:ext>
            </a:extLst>
          </p:cNvPr>
          <p:cNvGrpSpPr>
            <a:grpSpLocks/>
          </p:cNvGrpSpPr>
          <p:nvPr/>
        </p:nvGrpSpPr>
        <p:grpSpPr bwMode="auto">
          <a:xfrm>
            <a:off x="2879727" y="4406088"/>
            <a:ext cx="5651494" cy="454030"/>
            <a:chOff x="906548" y="3986685"/>
            <a:chExt cx="6311354" cy="454406"/>
          </a:xfrm>
        </p:grpSpPr>
        <p:sp>
          <p:nvSpPr>
            <p:cNvPr id="46" name="任意多边形 55">
              <a:extLst>
                <a:ext uri="{FF2B5EF4-FFF2-40B4-BE49-F238E27FC236}">
                  <a16:creationId xmlns:a16="http://schemas.microsoft.com/office/drawing/2014/main" id="{B5E6C28C-584B-486A-8914-3B2A640404FB}"/>
                </a:ext>
              </a:extLst>
            </p:cNvPr>
            <p:cNvSpPr/>
            <p:nvPr/>
          </p:nvSpPr>
          <p:spPr>
            <a:xfrm>
              <a:off x="1871971" y="3986685"/>
              <a:ext cx="5345931" cy="454406"/>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247651" tIns="152615" rIns="276440" bIns="152615" spcCol="1270" anchor="ctr"/>
            <a:lstStyle/>
            <a:p>
              <a:pPr marL="0" lvl="1" defTabSz="710513" eaLnBrk="1" fontAlgn="auto" hangingPunct="1">
                <a:lnSpc>
                  <a:spcPct val="90000"/>
                </a:lnSpc>
                <a:spcAft>
                  <a:spcPct val="15000"/>
                </a:spcAft>
                <a:defRPr/>
              </a:pPr>
              <a:r>
                <a:rPr lang="zh-CN" altLang="en-US" sz="2400" noProof="1">
                  <a:latin typeface="微软雅黑" panose="020B0503020204020204" pitchFamily="34" charset="-122"/>
                  <a:ea typeface="微软雅黑" panose="020B0503020204020204" pitchFamily="34" charset="-122"/>
                </a:rPr>
                <a:t>研究成果</a:t>
              </a:r>
            </a:p>
          </p:txBody>
        </p:sp>
        <p:sp>
          <p:nvSpPr>
            <p:cNvPr id="47" name="任意多边形 56">
              <a:extLst>
                <a:ext uri="{FF2B5EF4-FFF2-40B4-BE49-F238E27FC236}">
                  <a16:creationId xmlns:a16="http://schemas.microsoft.com/office/drawing/2014/main" id="{46DF8007-75B4-4F78-B7A1-533393AF8A1D}"/>
                </a:ext>
              </a:extLst>
            </p:cNvPr>
            <p:cNvSpPr/>
            <p:nvPr/>
          </p:nvSpPr>
          <p:spPr>
            <a:xfrm>
              <a:off x="906548" y="3986685"/>
              <a:ext cx="687864" cy="454405"/>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5</a:t>
              </a:r>
              <a:endParaRPr lang="zh-CN" altLang="en-US" sz="3700" noProof="1"/>
            </a:p>
          </p:txBody>
        </p:sp>
      </p:grpSp>
      <p:grpSp>
        <p:nvGrpSpPr>
          <p:cNvPr id="48" name="组合 47">
            <a:extLst>
              <a:ext uri="{FF2B5EF4-FFF2-40B4-BE49-F238E27FC236}">
                <a16:creationId xmlns:a16="http://schemas.microsoft.com/office/drawing/2014/main" id="{DB34BB7D-1511-402D-939B-C59381EC9700}"/>
              </a:ext>
            </a:extLst>
          </p:cNvPr>
          <p:cNvGrpSpPr>
            <a:grpSpLocks/>
          </p:cNvGrpSpPr>
          <p:nvPr/>
        </p:nvGrpSpPr>
        <p:grpSpPr bwMode="auto">
          <a:xfrm>
            <a:off x="2879726" y="5111718"/>
            <a:ext cx="5651494" cy="454028"/>
            <a:chOff x="789539" y="4893696"/>
            <a:chExt cx="6311354" cy="453427"/>
          </a:xfrm>
        </p:grpSpPr>
        <p:sp>
          <p:nvSpPr>
            <p:cNvPr id="49" name="任意多边形 58">
              <a:extLst>
                <a:ext uri="{FF2B5EF4-FFF2-40B4-BE49-F238E27FC236}">
                  <a16:creationId xmlns:a16="http://schemas.microsoft.com/office/drawing/2014/main" id="{CAF4FA42-E266-48D1-A630-95A90B660441}"/>
                </a:ext>
              </a:extLst>
            </p:cNvPr>
            <p:cNvSpPr/>
            <p:nvPr/>
          </p:nvSpPr>
          <p:spPr>
            <a:xfrm>
              <a:off x="1754962" y="4893696"/>
              <a:ext cx="5345931" cy="453427"/>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247651" tIns="152615" rIns="276440" bIns="152615" spcCol="1270" anchor="ctr"/>
            <a:lstStyle/>
            <a:p>
              <a:pPr marL="0" lvl="1" defTabSz="710513" eaLnBrk="1" fontAlgn="auto" hangingPunct="1">
                <a:lnSpc>
                  <a:spcPct val="90000"/>
                </a:lnSpc>
                <a:spcAft>
                  <a:spcPct val="15000"/>
                </a:spcAft>
                <a:defRPr/>
              </a:pPr>
              <a:r>
                <a:rPr lang="zh-CN" altLang="en-US" sz="2400" noProof="1">
                  <a:latin typeface="微软雅黑" panose="020B0503020204020204" pitchFamily="34" charset="-122"/>
                  <a:ea typeface="微软雅黑" panose="020B0503020204020204" pitchFamily="34" charset="-122"/>
                </a:rPr>
                <a:t>总结与展望</a:t>
              </a:r>
            </a:p>
          </p:txBody>
        </p:sp>
        <p:sp>
          <p:nvSpPr>
            <p:cNvPr id="50" name="任意多边形 59">
              <a:extLst>
                <a:ext uri="{FF2B5EF4-FFF2-40B4-BE49-F238E27FC236}">
                  <a16:creationId xmlns:a16="http://schemas.microsoft.com/office/drawing/2014/main" id="{168DE0BA-A5F8-4946-9A56-A4A4CD84C58A}"/>
                </a:ext>
              </a:extLst>
            </p:cNvPr>
            <p:cNvSpPr/>
            <p:nvPr/>
          </p:nvSpPr>
          <p:spPr>
            <a:xfrm>
              <a:off x="789539" y="4893696"/>
              <a:ext cx="687865" cy="453427"/>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6</a:t>
              </a:r>
              <a:endParaRPr lang="zh-CN" altLang="en-US" sz="3700" noProof="1"/>
            </a:p>
          </p:txBody>
        </p:sp>
      </p:grpSp>
      <p:grpSp>
        <p:nvGrpSpPr>
          <p:cNvPr id="51" name="组合 20">
            <a:extLst>
              <a:ext uri="{FF2B5EF4-FFF2-40B4-BE49-F238E27FC236}">
                <a16:creationId xmlns:a16="http://schemas.microsoft.com/office/drawing/2014/main" id="{D6EC9FED-3892-4155-AC24-25A8134490A1}"/>
              </a:ext>
            </a:extLst>
          </p:cNvPr>
          <p:cNvGrpSpPr>
            <a:grpSpLocks/>
          </p:cNvGrpSpPr>
          <p:nvPr/>
        </p:nvGrpSpPr>
        <p:grpSpPr bwMode="auto">
          <a:xfrm>
            <a:off x="220218" y="1571625"/>
            <a:ext cx="2535238" cy="4156067"/>
            <a:chOff x="-36512" y="967202"/>
            <a:chExt cx="4533297" cy="4815924"/>
          </a:xfrm>
        </p:grpSpPr>
        <p:sp>
          <p:nvSpPr>
            <p:cNvPr id="52" name="TextBox 25">
              <a:extLst>
                <a:ext uri="{FF2B5EF4-FFF2-40B4-BE49-F238E27FC236}">
                  <a16:creationId xmlns:a16="http://schemas.microsoft.com/office/drawing/2014/main" id="{F5467530-B6BD-4F40-ACDF-693E9536E42C}"/>
                </a:ext>
              </a:extLst>
            </p:cNvPr>
            <p:cNvSpPr txBox="1"/>
            <p:nvPr/>
          </p:nvSpPr>
          <p:spPr>
            <a:xfrm>
              <a:off x="1907744" y="5185378"/>
              <a:ext cx="791842" cy="597748"/>
            </a:xfrm>
            <a:prstGeom prst="rect">
              <a:avLst/>
            </a:prstGeom>
            <a:noFill/>
          </p:spPr>
          <p:txBody>
            <a:bodyPr>
              <a:spAutoFit/>
            </a:bodyPr>
            <a:lstStyle/>
            <a:p>
              <a:pPr>
                <a:defRPr/>
              </a:pPr>
              <a:r>
                <a:rPr lang="en-US" altLang="zh-CN" sz="2667" dirty="0">
                  <a:solidFill>
                    <a:schemeClr val="bg1"/>
                  </a:solidFill>
                  <a:latin typeface="Impact" pitchFamily="34" charset="0"/>
                </a:rPr>
                <a:t>08</a:t>
              </a:r>
              <a:endParaRPr lang="zh-CN" altLang="en-US" sz="2667" dirty="0">
                <a:solidFill>
                  <a:schemeClr val="bg1"/>
                </a:solidFill>
                <a:latin typeface="Impact" pitchFamily="34" charset="0"/>
              </a:endParaRPr>
            </a:p>
          </p:txBody>
        </p:sp>
        <p:sp>
          <p:nvSpPr>
            <p:cNvPr id="53" name="TextBox 31">
              <a:extLst>
                <a:ext uri="{FF2B5EF4-FFF2-40B4-BE49-F238E27FC236}">
                  <a16:creationId xmlns:a16="http://schemas.microsoft.com/office/drawing/2014/main" id="{F7A5E6E3-1B47-4F77-98DD-322E65FDB38A}"/>
                </a:ext>
              </a:extLst>
            </p:cNvPr>
            <p:cNvSpPr txBox="1"/>
            <p:nvPr/>
          </p:nvSpPr>
          <p:spPr>
            <a:xfrm>
              <a:off x="3214283" y="967202"/>
              <a:ext cx="1282502" cy="1084242"/>
            </a:xfrm>
            <a:prstGeom prst="rect">
              <a:avLst/>
            </a:prstGeom>
            <a:noFill/>
          </p:spPr>
          <p:txBody>
            <a:bodyPr>
              <a:spAutoFit/>
            </a:bodyPr>
            <a:lstStyle/>
            <a:p>
              <a:pPr>
                <a:defRPr/>
              </a:pPr>
              <a:r>
                <a:rPr lang="zh-CN" altLang="en-US" sz="2667" b="1" dirty="0">
                  <a:solidFill>
                    <a:srgbClr val="DE1D26"/>
                  </a:solidFill>
                  <a:latin typeface="微软雅黑" pitchFamily="34" charset="-122"/>
                  <a:ea typeface="微软雅黑" pitchFamily="34" charset="-122"/>
                </a:rPr>
                <a:t>目 </a:t>
              </a:r>
              <a:endParaRPr lang="en-US" altLang="zh-CN" sz="2667" b="1" dirty="0">
                <a:solidFill>
                  <a:srgbClr val="DE1D26"/>
                </a:solidFill>
                <a:latin typeface="微软雅黑" pitchFamily="34" charset="-122"/>
                <a:ea typeface="微软雅黑" pitchFamily="34" charset="-122"/>
              </a:endParaRPr>
            </a:p>
            <a:p>
              <a:pPr>
                <a:defRPr/>
              </a:pPr>
              <a:r>
                <a:rPr lang="zh-CN" altLang="en-US" sz="2667" b="1" dirty="0">
                  <a:solidFill>
                    <a:srgbClr val="DE1D26"/>
                  </a:solidFill>
                  <a:latin typeface="微软雅黑" pitchFamily="34" charset="-122"/>
                  <a:ea typeface="微软雅黑" pitchFamily="34" charset="-122"/>
                </a:rPr>
                <a:t>录</a:t>
              </a:r>
              <a:r>
                <a:rPr lang="zh-CN" altLang="en-US" sz="2667" b="1" dirty="0">
                  <a:solidFill>
                    <a:schemeClr val="tx1">
                      <a:lumMod val="65000"/>
                      <a:lumOff val="35000"/>
                    </a:schemeClr>
                  </a:solidFill>
                  <a:latin typeface="微软雅黑" pitchFamily="34" charset="-122"/>
                  <a:ea typeface="微软雅黑" pitchFamily="34" charset="-122"/>
                </a:rPr>
                <a:t> </a:t>
              </a:r>
              <a:endParaRPr lang="en-US" altLang="zh-CN" sz="2667" b="1" dirty="0">
                <a:solidFill>
                  <a:schemeClr val="tx1">
                    <a:lumMod val="65000"/>
                    <a:lumOff val="35000"/>
                  </a:schemeClr>
                </a:solidFill>
                <a:latin typeface="微软雅黑" pitchFamily="34" charset="-122"/>
                <a:ea typeface="微软雅黑" pitchFamily="34" charset="-122"/>
              </a:endParaRPr>
            </a:p>
          </p:txBody>
        </p:sp>
        <p:sp>
          <p:nvSpPr>
            <p:cNvPr id="54" name="矩形 53">
              <a:extLst>
                <a:ext uri="{FF2B5EF4-FFF2-40B4-BE49-F238E27FC236}">
                  <a16:creationId xmlns:a16="http://schemas.microsoft.com/office/drawing/2014/main" id="{86AC07D1-16FB-4C28-B662-50B4DCAD7D11}"/>
                </a:ext>
              </a:extLst>
            </p:cNvPr>
            <p:cNvSpPr/>
            <p:nvPr/>
          </p:nvSpPr>
          <p:spPr bwMode="auto">
            <a:xfrm>
              <a:off x="1332245" y="2100471"/>
              <a:ext cx="2447640" cy="176118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lIns="121920" tIns="60960" rIns="121920" bIns="60960"/>
            <a:lstStyle/>
            <a:p>
              <a:pPr defTabSz="1344050" eaLnBrk="1" hangingPunct="1">
                <a:defRPr/>
              </a:pPr>
              <a:endParaRPr lang="zh-CN" altLang="en-US" sz="2667">
                <a:latin typeface="Arial" charset="0"/>
                <a:ea typeface="宋体" charset="-122"/>
              </a:endParaRPr>
            </a:p>
          </p:txBody>
        </p:sp>
        <p:sp>
          <p:nvSpPr>
            <p:cNvPr id="55" name="矩形 54">
              <a:extLst>
                <a:ext uri="{FF2B5EF4-FFF2-40B4-BE49-F238E27FC236}">
                  <a16:creationId xmlns:a16="http://schemas.microsoft.com/office/drawing/2014/main" id="{A8E43A67-9AEE-4F83-A1D9-516ED5145F8A}"/>
                </a:ext>
              </a:extLst>
            </p:cNvPr>
            <p:cNvSpPr/>
            <p:nvPr/>
          </p:nvSpPr>
          <p:spPr bwMode="auto">
            <a:xfrm>
              <a:off x="1835630" y="1052055"/>
              <a:ext cx="1388552" cy="1368974"/>
            </a:xfrm>
            <a:prstGeom prst="rect">
              <a:avLst/>
            </a:prstGeom>
            <a:solidFill>
              <a:srgbClr val="DE1D26">
                <a:alpha val="74000"/>
              </a:srgbClr>
            </a:solidFill>
            <a:ln w="9525" cap="flat" cmpd="sng" algn="ctr">
              <a:noFill/>
              <a:prstDash val="solid"/>
              <a:round/>
              <a:headEnd type="none" w="med" len="med"/>
              <a:tailEnd type="none" w="med" len="med"/>
            </a:ln>
            <a:effectLst/>
          </p:spPr>
          <p:txBody>
            <a:bodyPr lIns="121920" tIns="60960" rIns="121920" bIns="60960"/>
            <a:lstStyle/>
            <a:p>
              <a:pPr defTabSz="1344050" eaLnBrk="1" hangingPunct="1">
                <a:defRPr/>
              </a:pPr>
              <a:endParaRPr lang="zh-CN" altLang="en-US" sz="2667" dirty="0">
                <a:latin typeface="Arial" charset="0"/>
                <a:ea typeface="宋体" charset="-122"/>
              </a:endParaRPr>
            </a:p>
          </p:txBody>
        </p:sp>
        <p:sp>
          <p:nvSpPr>
            <p:cNvPr id="56" name="矩形 55">
              <a:extLst>
                <a:ext uri="{FF2B5EF4-FFF2-40B4-BE49-F238E27FC236}">
                  <a16:creationId xmlns:a16="http://schemas.microsoft.com/office/drawing/2014/main" id="{F9F6120D-9F27-4E7A-B692-7077B1B58603}"/>
                </a:ext>
              </a:extLst>
            </p:cNvPr>
            <p:cNvSpPr/>
            <p:nvPr/>
          </p:nvSpPr>
          <p:spPr bwMode="auto">
            <a:xfrm>
              <a:off x="1907744" y="4581973"/>
              <a:ext cx="719728" cy="718429"/>
            </a:xfrm>
            <a:prstGeom prst="rect">
              <a:avLst/>
            </a:prstGeom>
            <a:solidFill>
              <a:schemeClr val="tx1">
                <a:lumMod val="75000"/>
                <a:lumOff val="25000"/>
                <a:alpha val="50000"/>
              </a:schemeClr>
            </a:solidFill>
            <a:ln w="9525" cap="flat" cmpd="sng" algn="ctr">
              <a:noFill/>
              <a:prstDash val="solid"/>
              <a:round/>
              <a:headEnd type="none" w="med" len="med"/>
              <a:tailEnd type="none" w="med" len="med"/>
            </a:ln>
            <a:effectLst/>
          </p:spPr>
          <p:txBody>
            <a:bodyPr lIns="121920" tIns="60960" rIns="121920" bIns="60960"/>
            <a:lstStyle/>
            <a:p>
              <a:pPr defTabSz="1344050" eaLnBrk="1" hangingPunct="1">
                <a:defRPr/>
              </a:pPr>
              <a:endParaRPr lang="zh-CN" altLang="en-US" sz="2667">
                <a:latin typeface="Arial" charset="0"/>
                <a:ea typeface="宋体" charset="-122"/>
              </a:endParaRPr>
            </a:p>
          </p:txBody>
        </p:sp>
        <p:sp>
          <p:nvSpPr>
            <p:cNvPr id="57" name="矩形 56">
              <a:extLst>
                <a:ext uri="{FF2B5EF4-FFF2-40B4-BE49-F238E27FC236}">
                  <a16:creationId xmlns:a16="http://schemas.microsoft.com/office/drawing/2014/main" id="{37F53E0D-83A1-4706-8B65-66B0D4D0B07F}"/>
                </a:ext>
              </a:extLst>
            </p:cNvPr>
            <p:cNvSpPr/>
            <p:nvPr/>
          </p:nvSpPr>
          <p:spPr bwMode="auto">
            <a:xfrm>
              <a:off x="466874" y="2664278"/>
              <a:ext cx="1657212" cy="2132658"/>
            </a:xfrm>
            <a:prstGeom prst="rect">
              <a:avLst/>
            </a:prstGeom>
            <a:solidFill>
              <a:srgbClr val="DE1D26">
                <a:alpha val="50000"/>
              </a:srgbClr>
            </a:solidFill>
            <a:ln w="9525" cap="flat" cmpd="sng" algn="ctr">
              <a:noFill/>
              <a:prstDash val="solid"/>
              <a:round/>
              <a:headEnd type="none" w="med" len="med"/>
              <a:tailEnd type="none" w="med" len="med"/>
            </a:ln>
            <a:effectLst/>
          </p:spPr>
          <p:txBody>
            <a:bodyPr lIns="121920" tIns="60960" rIns="121920" bIns="60960"/>
            <a:lstStyle/>
            <a:p>
              <a:pPr defTabSz="1344050" eaLnBrk="1" hangingPunct="1">
                <a:defRPr/>
              </a:pPr>
              <a:endParaRPr lang="zh-CN" altLang="en-US" sz="2667" dirty="0">
                <a:latin typeface="Arial" charset="0"/>
                <a:ea typeface="宋体" charset="-122"/>
              </a:endParaRPr>
            </a:p>
          </p:txBody>
        </p:sp>
        <p:sp>
          <p:nvSpPr>
            <p:cNvPr id="58" name="矩形 57">
              <a:extLst>
                <a:ext uri="{FF2B5EF4-FFF2-40B4-BE49-F238E27FC236}">
                  <a16:creationId xmlns:a16="http://schemas.microsoft.com/office/drawing/2014/main" id="{B4A2F713-E4BF-4BCF-B8A3-284ACCD45B89}"/>
                </a:ext>
              </a:extLst>
            </p:cNvPr>
            <p:cNvSpPr/>
            <p:nvPr/>
          </p:nvSpPr>
          <p:spPr bwMode="auto">
            <a:xfrm>
              <a:off x="-36512" y="1787455"/>
              <a:ext cx="2628633" cy="1729132"/>
            </a:xfrm>
            <a:prstGeom prst="rect">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lIns="121920" tIns="60960" rIns="121920" bIns="60960"/>
            <a:lstStyle/>
            <a:p>
              <a:pPr defTabSz="1344050" eaLnBrk="1" hangingPunct="1">
                <a:defRPr/>
              </a:pPr>
              <a:endParaRPr lang="zh-CN" altLang="en-US" sz="2667">
                <a:latin typeface="Arial" charset="0"/>
                <a:ea typeface="宋体" charset="-122"/>
              </a:endParaRPr>
            </a:p>
          </p:txBody>
        </p:sp>
      </p:grpSp>
    </p:spTree>
    <p:extLst>
      <p:ext uri="{BB962C8B-B14F-4D97-AF65-F5344CB8AC3E}">
        <p14:creationId xmlns:p14="http://schemas.microsoft.com/office/powerpoint/2010/main" val="36157277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Kinect</a:t>
            </a:r>
            <a:r>
              <a:rPr lang="zh-CN" altLang="en-US" sz="2400" b="1" dirty="0">
                <a:solidFill>
                  <a:schemeClr val="bg1"/>
                </a:solidFill>
                <a:latin typeface="微软雅黑" panose="020B0503020204020204" pitchFamily="34" charset="-122"/>
                <a:ea typeface="微软雅黑" panose="020B0503020204020204" pitchFamily="34" charset="-122"/>
              </a:rPr>
              <a:t>的手势识别</a:t>
            </a:r>
          </a:p>
        </p:txBody>
      </p:sp>
      <p:pic>
        <p:nvPicPr>
          <p:cNvPr id="26" name="图片 25">
            <a:extLst>
              <a:ext uri="{FF2B5EF4-FFF2-40B4-BE49-F238E27FC236}">
                <a16:creationId xmlns:a16="http://schemas.microsoft.com/office/drawing/2014/main" id="{853969E6-9C5E-4656-B278-7A3DE60AFC36}"/>
              </a:ext>
            </a:extLst>
          </p:cNvPr>
          <p:cNvPicPr/>
          <p:nvPr/>
        </p:nvPicPr>
        <p:blipFill rotWithShape="1">
          <a:blip r:embed="rId3" cstate="print">
            <a:extLst>
              <a:ext uri="{28A0092B-C50C-407E-A947-70E740481C1C}">
                <a14:useLocalDpi xmlns:a14="http://schemas.microsoft.com/office/drawing/2010/main" val="0"/>
              </a:ext>
            </a:extLst>
          </a:blip>
          <a:srcRect l="11655" t="25866" b="6509"/>
          <a:stretch/>
        </p:blipFill>
        <p:spPr bwMode="auto">
          <a:xfrm>
            <a:off x="1572606" y="4035086"/>
            <a:ext cx="1436487" cy="1477592"/>
          </a:xfrm>
          <a:prstGeom prst="rect">
            <a:avLst/>
          </a:prstGeom>
          <a:ln>
            <a:noFill/>
          </a:ln>
          <a:extLst>
            <a:ext uri="{53640926-AAD7-44D8-BBD7-CCE9431645EC}">
              <a14:shadowObscured xmlns:a14="http://schemas.microsoft.com/office/drawing/2010/main"/>
            </a:ext>
          </a:extLst>
        </p:spPr>
      </p:pic>
      <p:pic>
        <p:nvPicPr>
          <p:cNvPr id="27" name="图片 26">
            <a:extLst>
              <a:ext uri="{FF2B5EF4-FFF2-40B4-BE49-F238E27FC236}">
                <a16:creationId xmlns:a16="http://schemas.microsoft.com/office/drawing/2014/main" id="{AC8D47EC-E967-4F38-AE66-4F8BBEE6039F}"/>
              </a:ext>
            </a:extLst>
          </p:cNvPr>
          <p:cNvPicPr/>
          <p:nvPr/>
        </p:nvPicPr>
        <p:blipFill rotWithShape="1">
          <a:blip r:embed="rId4" cstate="print">
            <a:extLst>
              <a:ext uri="{28A0092B-C50C-407E-A947-70E740481C1C}">
                <a14:useLocalDpi xmlns:a14="http://schemas.microsoft.com/office/drawing/2010/main" val="0"/>
              </a:ext>
            </a:extLst>
          </a:blip>
          <a:srcRect l="14705" t="28098" b="5216"/>
          <a:stretch/>
        </p:blipFill>
        <p:spPr bwMode="auto">
          <a:xfrm>
            <a:off x="3604422" y="4035086"/>
            <a:ext cx="1400691" cy="1471317"/>
          </a:xfrm>
          <a:prstGeom prst="rect">
            <a:avLst/>
          </a:prstGeom>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E2B4A9C4-4F9A-4AFB-A0D9-D326B790583A}"/>
              </a:ext>
            </a:extLst>
          </p:cNvPr>
          <p:cNvPicPr/>
          <p:nvPr/>
        </p:nvPicPr>
        <p:blipFill rotWithShape="1">
          <a:blip r:embed="rId5" cstate="print">
            <a:extLst>
              <a:ext uri="{28A0092B-C50C-407E-A947-70E740481C1C}">
                <a14:useLocalDpi xmlns:a14="http://schemas.microsoft.com/office/drawing/2010/main" val="0"/>
              </a:ext>
            </a:extLst>
          </a:blip>
          <a:srcRect l="11974" t="23484" r="-1" b="8162"/>
          <a:stretch/>
        </p:blipFill>
        <p:spPr bwMode="auto">
          <a:xfrm>
            <a:off x="5600442" y="4036721"/>
            <a:ext cx="1427149" cy="1489356"/>
          </a:xfrm>
          <a:prstGeom prst="rect">
            <a:avLst/>
          </a:prstGeom>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13CB9CA4-3EAF-46C4-A3EF-4F12CFB4005D}"/>
              </a:ext>
            </a:extLst>
          </p:cNvPr>
          <p:cNvPicPr/>
          <p:nvPr/>
        </p:nvPicPr>
        <p:blipFill rotWithShape="1">
          <a:blip r:embed="rId6" cstate="print">
            <a:extLst>
              <a:ext uri="{28A0092B-C50C-407E-A947-70E740481C1C}">
                <a14:useLocalDpi xmlns:a14="http://schemas.microsoft.com/office/drawing/2010/main" val="0"/>
              </a:ext>
            </a:extLst>
          </a:blip>
          <a:srcRect l="11265" t="27850" b="3376"/>
          <a:stretch/>
        </p:blipFill>
        <p:spPr bwMode="auto">
          <a:xfrm>
            <a:off x="7622920" y="4039499"/>
            <a:ext cx="1435709" cy="1494062"/>
          </a:xfrm>
          <a:prstGeom prst="rect">
            <a:avLst/>
          </a:prstGeom>
          <a:noFill/>
          <a:ln>
            <a:noFill/>
          </a:ln>
          <a:extLst>
            <a:ext uri="{53640926-AAD7-44D8-BBD7-CCE9431645EC}">
              <a14:shadowObscured xmlns:a14="http://schemas.microsoft.com/office/drawing/2010/main"/>
            </a:ext>
          </a:extLst>
        </p:spPr>
      </p:pic>
      <p:sp>
        <p:nvSpPr>
          <p:cNvPr id="34" name="Rectangle 1">
            <a:extLst>
              <a:ext uri="{FF2B5EF4-FFF2-40B4-BE49-F238E27FC236}">
                <a16:creationId xmlns:a16="http://schemas.microsoft.com/office/drawing/2014/main" id="{CE052387-C86F-4F48-B4D1-D30BDB868D9C}"/>
              </a:ext>
            </a:extLst>
          </p:cNvPr>
          <p:cNvSpPr>
            <a:spLocks noChangeArrowheads="1"/>
          </p:cNvSpPr>
          <p:nvPr/>
        </p:nvSpPr>
        <p:spPr bwMode="auto">
          <a:xfrm>
            <a:off x="1521917" y="1591543"/>
            <a:ext cx="3216265" cy="3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lvl="0" fontAlgn="base">
              <a:spcBef>
                <a:spcPct val="0"/>
              </a:spcBef>
              <a:spcAft>
                <a:spcPct val="0"/>
              </a:spcAft>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装配过程工人的手部特征：</a:t>
            </a:r>
          </a:p>
        </p:txBody>
      </p:sp>
      <p:grpSp>
        <p:nvGrpSpPr>
          <p:cNvPr id="35" name="组合 34">
            <a:extLst>
              <a:ext uri="{FF2B5EF4-FFF2-40B4-BE49-F238E27FC236}">
                <a16:creationId xmlns:a16="http://schemas.microsoft.com/office/drawing/2014/main" id="{2FA572DD-AC8B-4FD8-9EFF-0FE875E51AAD}"/>
              </a:ext>
            </a:extLst>
          </p:cNvPr>
          <p:cNvGrpSpPr/>
          <p:nvPr/>
        </p:nvGrpSpPr>
        <p:grpSpPr>
          <a:xfrm>
            <a:off x="1572606" y="2300534"/>
            <a:ext cx="1886724" cy="482492"/>
            <a:chOff x="2645777" y="1428360"/>
            <a:chExt cx="1523389" cy="914033"/>
          </a:xfrm>
          <a:solidFill>
            <a:srgbClr val="002060"/>
          </a:solidFill>
        </p:grpSpPr>
        <p:sp>
          <p:nvSpPr>
            <p:cNvPr id="36" name="矩形 35">
              <a:extLst>
                <a:ext uri="{FF2B5EF4-FFF2-40B4-BE49-F238E27FC236}">
                  <a16:creationId xmlns:a16="http://schemas.microsoft.com/office/drawing/2014/main" id="{FA145838-93F6-45DC-9EC1-403F0B9934C9}"/>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800"/>
            </a:p>
          </p:txBody>
        </p:sp>
        <p:sp>
          <p:nvSpPr>
            <p:cNvPr id="37" name="文本框 25">
              <a:extLst>
                <a:ext uri="{FF2B5EF4-FFF2-40B4-BE49-F238E27FC236}">
                  <a16:creationId xmlns:a16="http://schemas.microsoft.com/office/drawing/2014/main" id="{3C5C034C-C0B7-4382-B6DE-1DBE48301718}"/>
                </a:ext>
              </a:extLst>
            </p:cNvPr>
            <p:cNvSpPr txBox="1"/>
            <p:nvPr/>
          </p:nvSpPr>
          <p:spPr>
            <a:xfrm>
              <a:off x="2803971" y="1575354"/>
              <a:ext cx="1212059" cy="641357"/>
            </a:xfrm>
            <a:prstGeom prst="rect">
              <a:avLst/>
            </a:prstGeom>
            <a:grp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肤色</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72E173B2-9F73-4731-BD9B-4E70906A9AC8}"/>
              </a:ext>
            </a:extLst>
          </p:cNvPr>
          <p:cNvGrpSpPr/>
          <p:nvPr/>
        </p:nvGrpSpPr>
        <p:grpSpPr>
          <a:xfrm>
            <a:off x="4080425" y="2300534"/>
            <a:ext cx="1886724" cy="482492"/>
            <a:chOff x="2645777" y="1428360"/>
            <a:chExt cx="1523389" cy="914033"/>
          </a:xfrm>
          <a:solidFill>
            <a:srgbClr val="002060"/>
          </a:solidFill>
        </p:grpSpPr>
        <p:sp>
          <p:nvSpPr>
            <p:cNvPr id="39" name="矩形 38">
              <a:extLst>
                <a:ext uri="{FF2B5EF4-FFF2-40B4-BE49-F238E27FC236}">
                  <a16:creationId xmlns:a16="http://schemas.microsoft.com/office/drawing/2014/main" id="{E41B2333-D601-4DDE-99D0-DF1D0E50B9F8}"/>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800"/>
            </a:p>
          </p:txBody>
        </p:sp>
        <p:sp>
          <p:nvSpPr>
            <p:cNvPr id="40" name="文本框 28">
              <a:extLst>
                <a:ext uri="{FF2B5EF4-FFF2-40B4-BE49-F238E27FC236}">
                  <a16:creationId xmlns:a16="http://schemas.microsoft.com/office/drawing/2014/main" id="{A6172BD8-99BF-482F-AA5A-50079DDB31F8}"/>
                </a:ext>
              </a:extLst>
            </p:cNvPr>
            <p:cNvSpPr txBox="1"/>
            <p:nvPr/>
          </p:nvSpPr>
          <p:spPr>
            <a:xfrm>
              <a:off x="2798913" y="1575352"/>
              <a:ext cx="1218211" cy="641357"/>
            </a:xfrm>
            <a:prstGeom prst="rect">
              <a:avLst/>
            </a:prstGeom>
            <a:grp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运动</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41" name="任意多边形 6">
            <a:extLst>
              <a:ext uri="{FF2B5EF4-FFF2-40B4-BE49-F238E27FC236}">
                <a16:creationId xmlns:a16="http://schemas.microsoft.com/office/drawing/2014/main" id="{95518200-1B1A-4006-9C5D-2E28831D2038}"/>
              </a:ext>
            </a:extLst>
          </p:cNvPr>
          <p:cNvSpPr>
            <a:spLocks/>
          </p:cNvSpPr>
          <p:nvPr/>
        </p:nvSpPr>
        <p:spPr bwMode="auto">
          <a:xfrm>
            <a:off x="3429851" y="2237484"/>
            <a:ext cx="680053" cy="635154"/>
          </a:xfrm>
          <a:custGeom>
            <a:avLst/>
            <a:gdLst>
              <a:gd name="T0" fmla="*/ 139588 w 1050805"/>
              <a:gd name="T1" fmla="*/ 402702 h 1050805"/>
              <a:gd name="T2" fmla="*/ 402702 w 1050805"/>
              <a:gd name="T3" fmla="*/ 402702 h 1050805"/>
              <a:gd name="T4" fmla="*/ 402702 w 1050805"/>
              <a:gd name="T5" fmla="*/ 139588 h 1050805"/>
              <a:gd name="T6" fmla="*/ 650383 w 1050805"/>
              <a:gd name="T7" fmla="*/ 139588 h 1050805"/>
              <a:gd name="T8" fmla="*/ 650383 w 1050805"/>
              <a:gd name="T9" fmla="*/ 402702 h 1050805"/>
              <a:gd name="T10" fmla="*/ 913497 w 1050805"/>
              <a:gd name="T11" fmla="*/ 402702 h 1050805"/>
              <a:gd name="T12" fmla="*/ 913497 w 1050805"/>
              <a:gd name="T13" fmla="*/ 650383 h 1050805"/>
              <a:gd name="T14" fmla="*/ 650383 w 1050805"/>
              <a:gd name="T15" fmla="*/ 650383 h 1050805"/>
              <a:gd name="T16" fmla="*/ 650383 w 1050805"/>
              <a:gd name="T17" fmla="*/ 913497 h 1050805"/>
              <a:gd name="T18" fmla="*/ 402702 w 1050805"/>
              <a:gd name="T19" fmla="*/ 913497 h 1050805"/>
              <a:gd name="T20" fmla="*/ 402702 w 1050805"/>
              <a:gd name="T21" fmla="*/ 650383 h 1050805"/>
              <a:gd name="T22" fmla="*/ 139588 w 1050805"/>
              <a:gd name="T23" fmla="*/ 650383 h 1050805"/>
              <a:gd name="T24" fmla="*/ 139588 w 1050805"/>
              <a:gd name="T25" fmla="*/ 402702 h 1050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0176AB"/>
          </a:solidFill>
          <a:ln>
            <a:noFill/>
          </a:ln>
          <a:extLst>
            <a:ext uri="{91240B29-F687-4F45-9708-019B960494DF}">
              <a14:hiddenLine xmlns:a14="http://schemas.microsoft.com/office/drawing/2010/main" w="9525">
                <a:solidFill>
                  <a:srgbClr val="000000"/>
                </a:solidFill>
                <a:round/>
                <a:headEnd/>
                <a:tailEnd/>
              </a14:hiddenLine>
            </a:ext>
          </a:extLst>
        </p:spPr>
        <p:txBody>
          <a:bodyPr lIns="139284" tIns="401828" rIns="139284" bIns="401828" anchor="ctr"/>
          <a:lstStyle/>
          <a:p>
            <a:endParaRPr lang="zh-CN" altLang="en-US"/>
          </a:p>
        </p:txBody>
      </p:sp>
      <p:grpSp>
        <p:nvGrpSpPr>
          <p:cNvPr id="42" name="组合 41">
            <a:extLst>
              <a:ext uri="{FF2B5EF4-FFF2-40B4-BE49-F238E27FC236}">
                <a16:creationId xmlns:a16="http://schemas.microsoft.com/office/drawing/2014/main" id="{109CCB30-1FC8-47B3-B853-8342238E05A4}"/>
              </a:ext>
            </a:extLst>
          </p:cNvPr>
          <p:cNvGrpSpPr/>
          <p:nvPr/>
        </p:nvGrpSpPr>
        <p:grpSpPr>
          <a:xfrm>
            <a:off x="6588244" y="2292366"/>
            <a:ext cx="1886724" cy="482492"/>
            <a:chOff x="2645777" y="1428360"/>
            <a:chExt cx="1523389" cy="914033"/>
          </a:xfrm>
          <a:solidFill>
            <a:srgbClr val="002060"/>
          </a:solidFill>
        </p:grpSpPr>
        <p:sp>
          <p:nvSpPr>
            <p:cNvPr id="43" name="矩形 42">
              <a:extLst>
                <a:ext uri="{FF2B5EF4-FFF2-40B4-BE49-F238E27FC236}">
                  <a16:creationId xmlns:a16="http://schemas.microsoft.com/office/drawing/2014/main" id="{70FFA5E9-937A-4658-BB26-2D56A1EA9136}"/>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800"/>
            </a:p>
          </p:txBody>
        </p:sp>
        <p:sp>
          <p:nvSpPr>
            <p:cNvPr id="44" name="文本框 28">
              <a:extLst>
                <a:ext uri="{FF2B5EF4-FFF2-40B4-BE49-F238E27FC236}">
                  <a16:creationId xmlns:a16="http://schemas.microsoft.com/office/drawing/2014/main" id="{3F83BC55-645C-495C-B8BC-F52B14B94B6D}"/>
                </a:ext>
              </a:extLst>
            </p:cNvPr>
            <p:cNvSpPr txBox="1"/>
            <p:nvPr/>
          </p:nvSpPr>
          <p:spPr>
            <a:xfrm>
              <a:off x="2798913" y="1575352"/>
              <a:ext cx="1218211" cy="641357"/>
            </a:xfrm>
            <a:prstGeom prst="rect">
              <a:avLst/>
            </a:prstGeom>
            <a:grp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工人手部区域</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45" name="任意多边形 7">
            <a:extLst>
              <a:ext uri="{FF2B5EF4-FFF2-40B4-BE49-F238E27FC236}">
                <a16:creationId xmlns:a16="http://schemas.microsoft.com/office/drawing/2014/main" id="{30B58A07-5BFA-4C36-A19F-13D57BC5BF56}"/>
              </a:ext>
            </a:extLst>
          </p:cNvPr>
          <p:cNvSpPr>
            <a:spLocks/>
          </p:cNvSpPr>
          <p:nvPr/>
        </p:nvSpPr>
        <p:spPr bwMode="auto">
          <a:xfrm>
            <a:off x="5967149" y="2342557"/>
            <a:ext cx="606975" cy="425005"/>
          </a:xfrm>
          <a:custGeom>
            <a:avLst/>
            <a:gdLst>
              <a:gd name="T0" fmla="*/ 139588 w 1050805"/>
              <a:gd name="T1" fmla="*/ 216941 h 1050805"/>
              <a:gd name="T2" fmla="*/ 913497 w 1050805"/>
              <a:gd name="T3" fmla="*/ 216941 h 1050805"/>
              <a:gd name="T4" fmla="*/ 913497 w 1050805"/>
              <a:gd name="T5" fmla="*/ 464622 h 1050805"/>
              <a:gd name="T6" fmla="*/ 139588 w 1050805"/>
              <a:gd name="T7" fmla="*/ 464622 h 1050805"/>
              <a:gd name="T8" fmla="*/ 139588 w 1050805"/>
              <a:gd name="T9" fmla="*/ 216941 h 1050805"/>
              <a:gd name="T10" fmla="*/ 139588 w 1050805"/>
              <a:gd name="T11" fmla="*/ 588463 h 1050805"/>
              <a:gd name="T12" fmla="*/ 913497 w 1050805"/>
              <a:gd name="T13" fmla="*/ 588463 h 1050805"/>
              <a:gd name="T14" fmla="*/ 913497 w 1050805"/>
              <a:gd name="T15" fmla="*/ 836144 h 1050805"/>
              <a:gd name="T16" fmla="*/ 139588 w 1050805"/>
              <a:gd name="T17" fmla="*/ 836144 h 1050805"/>
              <a:gd name="T18" fmla="*/ 139588 w 1050805"/>
              <a:gd name="T19" fmla="*/ 588463 h 1050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a:solidFill>
            <a:srgbClr val="E5AA57"/>
          </a:solidFill>
          <a:ln>
            <a:noFill/>
          </a:ln>
          <a:extLst>
            <a:ext uri="{91240B29-F687-4F45-9708-019B960494DF}">
              <a14:hiddenLine xmlns:a14="http://schemas.microsoft.com/office/drawing/2010/main" w="9525">
                <a:solidFill>
                  <a:srgbClr val="000000"/>
                </a:solidFill>
                <a:round/>
                <a:headEnd/>
                <a:tailEnd/>
              </a14:hiddenLine>
            </a:ext>
          </a:extLst>
        </p:spPr>
        <p:txBody>
          <a:bodyPr lIns="139284" tIns="216466" rIns="139284" bIns="216466" anchor="ctr"/>
          <a:lstStyle/>
          <a:p>
            <a:endParaRPr lang="zh-CN" altLang="en-US"/>
          </a:p>
        </p:txBody>
      </p:sp>
      <p:sp>
        <p:nvSpPr>
          <p:cNvPr id="23" name="矩形 22">
            <a:extLst>
              <a:ext uri="{FF2B5EF4-FFF2-40B4-BE49-F238E27FC236}">
                <a16:creationId xmlns:a16="http://schemas.microsoft.com/office/drawing/2014/main" id="{86EF063C-BCC0-4674-9AD7-D25B5AA38C31}"/>
              </a:ext>
            </a:extLst>
          </p:cNvPr>
          <p:cNvSpPr/>
          <p:nvPr/>
        </p:nvSpPr>
        <p:spPr>
          <a:xfrm>
            <a:off x="1527687" y="3141907"/>
            <a:ext cx="6095387"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HSV</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颜色模型肤色区域分割过程（彩色图像）：</a:t>
            </a:r>
          </a:p>
        </p:txBody>
      </p:sp>
      <p:grpSp>
        <p:nvGrpSpPr>
          <p:cNvPr id="48" name="组合 47">
            <a:extLst>
              <a:ext uri="{FF2B5EF4-FFF2-40B4-BE49-F238E27FC236}">
                <a16:creationId xmlns:a16="http://schemas.microsoft.com/office/drawing/2014/main" id="{356D31CB-6328-4906-A350-2845E4331626}"/>
              </a:ext>
            </a:extLst>
          </p:cNvPr>
          <p:cNvGrpSpPr/>
          <p:nvPr/>
        </p:nvGrpSpPr>
        <p:grpSpPr>
          <a:xfrm>
            <a:off x="1572606" y="5577198"/>
            <a:ext cx="1430222" cy="482492"/>
            <a:chOff x="2645777" y="1428360"/>
            <a:chExt cx="1523389" cy="914033"/>
          </a:xfrm>
          <a:solidFill>
            <a:schemeClr val="accent6">
              <a:lumMod val="60000"/>
              <a:lumOff val="40000"/>
            </a:schemeClr>
          </a:solidFill>
        </p:grpSpPr>
        <p:sp>
          <p:nvSpPr>
            <p:cNvPr id="49" name="矩形 48">
              <a:extLst>
                <a:ext uri="{FF2B5EF4-FFF2-40B4-BE49-F238E27FC236}">
                  <a16:creationId xmlns:a16="http://schemas.microsoft.com/office/drawing/2014/main" id="{4EDCCE22-E2FB-4A7F-BE4B-B96055EBC113}"/>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0" name="文本框 25">
              <a:extLst>
                <a:ext uri="{FF2B5EF4-FFF2-40B4-BE49-F238E27FC236}">
                  <a16:creationId xmlns:a16="http://schemas.microsoft.com/office/drawing/2014/main" id="{179AABB2-1D0C-439C-B0B2-EE817DF9CEF1}"/>
                </a:ext>
              </a:extLst>
            </p:cNvPr>
            <p:cNvSpPr txBox="1"/>
            <p:nvPr/>
          </p:nvSpPr>
          <p:spPr>
            <a:xfrm>
              <a:off x="2803971" y="1575354"/>
              <a:ext cx="1212059"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彩色原图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24D1EB9D-09B4-4977-82CF-138E91B7B3C9}"/>
              </a:ext>
            </a:extLst>
          </p:cNvPr>
          <p:cNvGrpSpPr/>
          <p:nvPr/>
        </p:nvGrpSpPr>
        <p:grpSpPr>
          <a:xfrm>
            <a:off x="3589655" y="5577198"/>
            <a:ext cx="1458877" cy="482492"/>
            <a:chOff x="2645777" y="1428360"/>
            <a:chExt cx="1523389" cy="914033"/>
          </a:xfrm>
          <a:solidFill>
            <a:schemeClr val="accent6">
              <a:lumMod val="60000"/>
              <a:lumOff val="40000"/>
            </a:schemeClr>
          </a:solidFill>
        </p:grpSpPr>
        <p:sp>
          <p:nvSpPr>
            <p:cNvPr id="52" name="矩形 51">
              <a:extLst>
                <a:ext uri="{FF2B5EF4-FFF2-40B4-BE49-F238E27FC236}">
                  <a16:creationId xmlns:a16="http://schemas.microsoft.com/office/drawing/2014/main" id="{DB52B360-A175-42BE-B824-39794D515241}"/>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3" name="文本框 25">
              <a:extLst>
                <a:ext uri="{FF2B5EF4-FFF2-40B4-BE49-F238E27FC236}">
                  <a16:creationId xmlns:a16="http://schemas.microsoft.com/office/drawing/2014/main" id="{4C431010-8C13-4CDC-A6D8-E9AF122D2561}"/>
                </a:ext>
              </a:extLst>
            </p:cNvPr>
            <p:cNvSpPr txBox="1"/>
            <p:nvPr/>
          </p:nvSpPr>
          <p:spPr>
            <a:xfrm>
              <a:off x="2669084" y="1575354"/>
              <a:ext cx="1454742"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肤色区域分割</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DA1BD12F-0CEE-4157-A1A8-58FB4E00A107}"/>
              </a:ext>
            </a:extLst>
          </p:cNvPr>
          <p:cNvGrpSpPr/>
          <p:nvPr/>
        </p:nvGrpSpPr>
        <p:grpSpPr>
          <a:xfrm>
            <a:off x="5568714" y="5577198"/>
            <a:ext cx="1458877" cy="482492"/>
            <a:chOff x="2645777" y="1428360"/>
            <a:chExt cx="1523389" cy="914033"/>
          </a:xfrm>
          <a:solidFill>
            <a:schemeClr val="accent6">
              <a:lumMod val="60000"/>
              <a:lumOff val="40000"/>
            </a:schemeClr>
          </a:solidFill>
        </p:grpSpPr>
        <p:sp>
          <p:nvSpPr>
            <p:cNvPr id="55" name="矩形 54">
              <a:extLst>
                <a:ext uri="{FF2B5EF4-FFF2-40B4-BE49-F238E27FC236}">
                  <a16:creationId xmlns:a16="http://schemas.microsoft.com/office/drawing/2014/main" id="{A808DF1D-4DC4-43BA-A77E-79BC58C67637}"/>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6" name="文本框 25">
              <a:extLst>
                <a:ext uri="{FF2B5EF4-FFF2-40B4-BE49-F238E27FC236}">
                  <a16:creationId xmlns:a16="http://schemas.microsoft.com/office/drawing/2014/main" id="{6CF67D7A-C0B1-4775-96AF-11F2BC408603}"/>
                </a:ext>
              </a:extLst>
            </p:cNvPr>
            <p:cNvSpPr txBox="1"/>
            <p:nvPr/>
          </p:nvSpPr>
          <p:spPr>
            <a:xfrm>
              <a:off x="2669084" y="1575354"/>
              <a:ext cx="1454742"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去噪</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191F794D-7A65-403A-95AA-420B70037F9E}"/>
              </a:ext>
            </a:extLst>
          </p:cNvPr>
          <p:cNvGrpSpPr/>
          <p:nvPr/>
        </p:nvGrpSpPr>
        <p:grpSpPr>
          <a:xfrm>
            <a:off x="7599752" y="5577198"/>
            <a:ext cx="1458877" cy="482492"/>
            <a:chOff x="2645777" y="1428360"/>
            <a:chExt cx="1523389" cy="914033"/>
          </a:xfrm>
          <a:solidFill>
            <a:schemeClr val="accent6">
              <a:lumMod val="60000"/>
              <a:lumOff val="40000"/>
            </a:schemeClr>
          </a:solidFill>
        </p:grpSpPr>
        <p:sp>
          <p:nvSpPr>
            <p:cNvPr id="58" name="矩形 57">
              <a:extLst>
                <a:ext uri="{FF2B5EF4-FFF2-40B4-BE49-F238E27FC236}">
                  <a16:creationId xmlns:a16="http://schemas.microsoft.com/office/drawing/2014/main" id="{719BDD56-32AC-40AC-B80F-0CD47F3A5054}"/>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9" name="文本框 25">
              <a:extLst>
                <a:ext uri="{FF2B5EF4-FFF2-40B4-BE49-F238E27FC236}">
                  <a16:creationId xmlns:a16="http://schemas.microsoft.com/office/drawing/2014/main" id="{F825837D-8872-425D-96B0-4577BE1EC798}"/>
                </a:ext>
              </a:extLst>
            </p:cNvPr>
            <p:cNvSpPr txBox="1"/>
            <p:nvPr/>
          </p:nvSpPr>
          <p:spPr>
            <a:xfrm>
              <a:off x="2669084" y="1575354"/>
              <a:ext cx="1454742"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二值化</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24" name="箭头: 右 23">
            <a:extLst>
              <a:ext uri="{FF2B5EF4-FFF2-40B4-BE49-F238E27FC236}">
                <a16:creationId xmlns:a16="http://schemas.microsoft.com/office/drawing/2014/main" id="{9611A419-3425-4351-AE5A-6A5AA1998E88}"/>
              </a:ext>
            </a:extLst>
          </p:cNvPr>
          <p:cNvSpPr/>
          <p:nvPr/>
        </p:nvSpPr>
        <p:spPr>
          <a:xfrm>
            <a:off x="3056928" y="4737490"/>
            <a:ext cx="499658" cy="18097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03DF90E8-60D2-47F9-8BE7-4320D0936E6C}"/>
              </a:ext>
            </a:extLst>
          </p:cNvPr>
          <p:cNvSpPr/>
          <p:nvPr/>
        </p:nvSpPr>
        <p:spPr>
          <a:xfrm>
            <a:off x="5065254" y="4737490"/>
            <a:ext cx="499658" cy="18097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8F36AC4E-1B75-42A7-8130-7E8CDC7ACA7D}"/>
              </a:ext>
            </a:extLst>
          </p:cNvPr>
          <p:cNvSpPr/>
          <p:nvPr/>
        </p:nvSpPr>
        <p:spPr>
          <a:xfrm>
            <a:off x="7093002" y="4691734"/>
            <a:ext cx="499658" cy="18097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页脚占位符 2">
            <a:extLst>
              <a:ext uri="{FF2B5EF4-FFF2-40B4-BE49-F238E27FC236}">
                <a16:creationId xmlns:a16="http://schemas.microsoft.com/office/drawing/2014/main" id="{D5C4E0D7-DA34-4CD5-BC66-24839DDF7DF0}"/>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41643374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fltVal val="0"/>
                                          </p:val>
                                        </p:tav>
                                        <p:tav tm="100000">
                                          <p:val>
                                            <p:strVal val="#ppt_w"/>
                                          </p:val>
                                        </p:tav>
                                      </p:tavLst>
                                    </p:anim>
                                    <p:anim calcmode="lin" valueType="num">
                                      <p:cBhvr>
                                        <p:cTn id="17" dur="500" fill="hold"/>
                                        <p:tgtEl>
                                          <p:spTgt spid="35"/>
                                        </p:tgtEl>
                                        <p:attrNameLst>
                                          <p:attrName>ppt_h</p:attrName>
                                        </p:attrNameLst>
                                      </p:cBhvr>
                                      <p:tavLst>
                                        <p:tav tm="0">
                                          <p:val>
                                            <p:fltVal val="0"/>
                                          </p:val>
                                        </p:tav>
                                        <p:tav tm="100000">
                                          <p:val>
                                            <p:strVal val="#ppt_h"/>
                                          </p:val>
                                        </p:tav>
                                      </p:tavLst>
                                    </p:anim>
                                    <p:animEffect transition="in" filter="fade">
                                      <p:cBhvr>
                                        <p:cTn id="18" dur="500"/>
                                        <p:tgtEl>
                                          <p:spTgt spid="35"/>
                                        </p:tgtEl>
                                      </p:cBhvr>
                                    </p:animEffect>
                                  </p:childTnLst>
                                </p:cTn>
                              </p:par>
                              <p:par>
                                <p:cTn id="19" presetID="53" presetClass="entr" presetSubtype="16" fill="hold" nodeType="withEffect">
                                  <p:stCondLst>
                                    <p:cond delay="25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nodeType="withEffect">
                                  <p:stCondLst>
                                    <p:cond delay="25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750"/>
                            </p:stCondLst>
                            <p:childTnLst>
                              <p:par>
                                <p:cTn id="30" presetID="53" presetClass="entr" presetSubtype="16"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ppt_w</p:attrName>
                                        </p:attrNameLst>
                                      </p:cBhvr>
                                      <p:tavLst>
                                        <p:tav tm="0">
                                          <p:val>
                                            <p:fltVal val="0"/>
                                          </p:val>
                                        </p:tav>
                                        <p:tav tm="100000">
                                          <p:val>
                                            <p:strVal val="#ppt_w"/>
                                          </p:val>
                                        </p:tav>
                                      </p:tavLst>
                                    </p:anim>
                                    <p:anim calcmode="lin" valueType="num">
                                      <p:cBhvr>
                                        <p:cTn id="33" dur="500" fill="hold"/>
                                        <p:tgtEl>
                                          <p:spTgt spid="48"/>
                                        </p:tgtEl>
                                        <p:attrNameLst>
                                          <p:attrName>ppt_h</p:attrName>
                                        </p:attrNameLst>
                                      </p:cBhvr>
                                      <p:tavLst>
                                        <p:tav tm="0">
                                          <p:val>
                                            <p:fltVal val="0"/>
                                          </p:val>
                                        </p:tav>
                                        <p:tav tm="100000">
                                          <p:val>
                                            <p:strVal val="#ppt_h"/>
                                          </p:val>
                                        </p:tav>
                                      </p:tavLst>
                                    </p:anim>
                                    <p:animEffect transition="in" filter="fade">
                                      <p:cBhvr>
                                        <p:cTn id="34" dur="500"/>
                                        <p:tgtEl>
                                          <p:spTgt spid="48"/>
                                        </p:tgtEl>
                                      </p:cBhvr>
                                    </p:animEffect>
                                  </p:childTnLst>
                                </p:cTn>
                              </p:par>
                            </p:childTnLst>
                          </p:cTn>
                        </p:par>
                        <p:par>
                          <p:cTn id="35" fill="hold">
                            <p:stCondLst>
                              <p:cond delay="2250"/>
                            </p:stCondLst>
                            <p:childTnLst>
                              <p:par>
                                <p:cTn id="36" presetID="53" presetClass="entr" presetSubtype="16"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animEffect transition="in" filter="fade">
                                      <p:cBhvr>
                                        <p:cTn id="40" dur="500"/>
                                        <p:tgtEl>
                                          <p:spTgt spid="51"/>
                                        </p:tgtEl>
                                      </p:cBhvr>
                                    </p:animEffect>
                                  </p:childTnLst>
                                </p:cTn>
                              </p:par>
                            </p:childTnLst>
                          </p:cTn>
                        </p:par>
                        <p:par>
                          <p:cTn id="41" fill="hold">
                            <p:stCondLst>
                              <p:cond delay="2750"/>
                            </p:stCondLst>
                            <p:childTnLst>
                              <p:par>
                                <p:cTn id="42" presetID="53" presetClass="entr" presetSubtype="16"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p:cTn id="44" dur="500" fill="hold"/>
                                        <p:tgtEl>
                                          <p:spTgt spid="54"/>
                                        </p:tgtEl>
                                        <p:attrNameLst>
                                          <p:attrName>ppt_w</p:attrName>
                                        </p:attrNameLst>
                                      </p:cBhvr>
                                      <p:tavLst>
                                        <p:tav tm="0">
                                          <p:val>
                                            <p:fltVal val="0"/>
                                          </p:val>
                                        </p:tav>
                                        <p:tav tm="100000">
                                          <p:val>
                                            <p:strVal val="#ppt_w"/>
                                          </p:val>
                                        </p:tav>
                                      </p:tavLst>
                                    </p:anim>
                                    <p:anim calcmode="lin" valueType="num">
                                      <p:cBhvr>
                                        <p:cTn id="45" dur="500" fill="hold"/>
                                        <p:tgtEl>
                                          <p:spTgt spid="54"/>
                                        </p:tgtEl>
                                        <p:attrNameLst>
                                          <p:attrName>ppt_h</p:attrName>
                                        </p:attrNameLst>
                                      </p:cBhvr>
                                      <p:tavLst>
                                        <p:tav tm="0">
                                          <p:val>
                                            <p:fltVal val="0"/>
                                          </p:val>
                                        </p:tav>
                                        <p:tav tm="100000">
                                          <p:val>
                                            <p:strVal val="#ppt_h"/>
                                          </p:val>
                                        </p:tav>
                                      </p:tavLst>
                                    </p:anim>
                                    <p:animEffect transition="in" filter="fade">
                                      <p:cBhvr>
                                        <p:cTn id="46" dur="500"/>
                                        <p:tgtEl>
                                          <p:spTgt spid="54"/>
                                        </p:tgtEl>
                                      </p:cBhvr>
                                    </p:animEffect>
                                  </p:childTnLst>
                                </p:cTn>
                              </p:par>
                            </p:childTnLst>
                          </p:cTn>
                        </p:par>
                        <p:par>
                          <p:cTn id="47" fill="hold">
                            <p:stCondLst>
                              <p:cond delay="3250"/>
                            </p:stCondLst>
                            <p:childTnLst>
                              <p:par>
                                <p:cTn id="48" presetID="53" presetClass="entr" presetSubtype="16" fill="hold" nodeType="after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500" fill="hold"/>
                                        <p:tgtEl>
                                          <p:spTgt spid="57"/>
                                        </p:tgtEl>
                                        <p:attrNameLst>
                                          <p:attrName>ppt_w</p:attrName>
                                        </p:attrNameLst>
                                      </p:cBhvr>
                                      <p:tavLst>
                                        <p:tav tm="0">
                                          <p:val>
                                            <p:fltVal val="0"/>
                                          </p:val>
                                        </p:tav>
                                        <p:tav tm="100000">
                                          <p:val>
                                            <p:strVal val="#ppt_w"/>
                                          </p:val>
                                        </p:tav>
                                      </p:tavLst>
                                    </p:anim>
                                    <p:anim calcmode="lin" valueType="num">
                                      <p:cBhvr>
                                        <p:cTn id="51" dur="500" fill="hold"/>
                                        <p:tgtEl>
                                          <p:spTgt spid="57"/>
                                        </p:tgtEl>
                                        <p:attrNameLst>
                                          <p:attrName>ppt_h</p:attrName>
                                        </p:attrNameLst>
                                      </p:cBhvr>
                                      <p:tavLst>
                                        <p:tav tm="0">
                                          <p:val>
                                            <p:fltVal val="0"/>
                                          </p:val>
                                        </p:tav>
                                        <p:tav tm="100000">
                                          <p:val>
                                            <p:strVal val="#ppt_h"/>
                                          </p:val>
                                        </p:tav>
                                      </p:tavLst>
                                    </p:anim>
                                    <p:animEffect transition="in" filter="fade">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Kinect</a:t>
            </a:r>
            <a:r>
              <a:rPr lang="zh-CN" altLang="en-US" sz="2400" b="1" dirty="0">
                <a:solidFill>
                  <a:schemeClr val="bg1"/>
                </a:solidFill>
                <a:latin typeface="微软雅黑" panose="020B0503020204020204" pitchFamily="34" charset="-122"/>
                <a:ea typeface="微软雅黑" panose="020B0503020204020204" pitchFamily="34" charset="-122"/>
              </a:rPr>
              <a:t>的手势识别</a:t>
            </a:r>
          </a:p>
        </p:txBody>
      </p:sp>
      <p:sp>
        <p:nvSpPr>
          <p:cNvPr id="23" name="矩形 22">
            <a:extLst>
              <a:ext uri="{FF2B5EF4-FFF2-40B4-BE49-F238E27FC236}">
                <a16:creationId xmlns:a16="http://schemas.microsoft.com/office/drawing/2014/main" id="{86EF063C-BCC0-4674-9AD7-D25B5AA38C31}"/>
              </a:ext>
            </a:extLst>
          </p:cNvPr>
          <p:cNvSpPr/>
          <p:nvPr/>
        </p:nvSpPr>
        <p:spPr>
          <a:xfrm>
            <a:off x="1512702" y="2035609"/>
            <a:ext cx="6318204"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基于高斯混合模型的运动物体识别过程（深度图像）：</a:t>
            </a:r>
          </a:p>
        </p:txBody>
      </p:sp>
      <p:grpSp>
        <p:nvGrpSpPr>
          <p:cNvPr id="48" name="组合 47">
            <a:extLst>
              <a:ext uri="{FF2B5EF4-FFF2-40B4-BE49-F238E27FC236}">
                <a16:creationId xmlns:a16="http://schemas.microsoft.com/office/drawing/2014/main" id="{356D31CB-6328-4906-A350-2845E4331626}"/>
              </a:ext>
            </a:extLst>
          </p:cNvPr>
          <p:cNvGrpSpPr/>
          <p:nvPr/>
        </p:nvGrpSpPr>
        <p:grpSpPr>
          <a:xfrm>
            <a:off x="1928791" y="4621310"/>
            <a:ext cx="1430222" cy="482492"/>
            <a:chOff x="2645777" y="1428360"/>
            <a:chExt cx="1523389" cy="914033"/>
          </a:xfrm>
          <a:solidFill>
            <a:schemeClr val="accent6">
              <a:lumMod val="60000"/>
              <a:lumOff val="40000"/>
            </a:schemeClr>
          </a:solidFill>
        </p:grpSpPr>
        <p:sp>
          <p:nvSpPr>
            <p:cNvPr id="49" name="矩形 48">
              <a:extLst>
                <a:ext uri="{FF2B5EF4-FFF2-40B4-BE49-F238E27FC236}">
                  <a16:creationId xmlns:a16="http://schemas.microsoft.com/office/drawing/2014/main" id="{4EDCCE22-E2FB-4A7F-BE4B-B96055EBC113}"/>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0" name="文本框 25">
              <a:extLst>
                <a:ext uri="{FF2B5EF4-FFF2-40B4-BE49-F238E27FC236}">
                  <a16:creationId xmlns:a16="http://schemas.microsoft.com/office/drawing/2014/main" id="{179AABB2-1D0C-439C-B0B2-EE817DF9CEF1}"/>
                </a:ext>
              </a:extLst>
            </p:cNvPr>
            <p:cNvSpPr txBox="1"/>
            <p:nvPr/>
          </p:nvSpPr>
          <p:spPr>
            <a:xfrm>
              <a:off x="2803971" y="1575354"/>
              <a:ext cx="1212059"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深度原图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24D1EB9D-09B4-4977-82CF-138E91B7B3C9}"/>
              </a:ext>
            </a:extLst>
          </p:cNvPr>
          <p:cNvGrpSpPr/>
          <p:nvPr/>
        </p:nvGrpSpPr>
        <p:grpSpPr>
          <a:xfrm>
            <a:off x="4557672" y="4608576"/>
            <a:ext cx="1458877" cy="482492"/>
            <a:chOff x="2645777" y="1428360"/>
            <a:chExt cx="1523389" cy="914033"/>
          </a:xfrm>
          <a:solidFill>
            <a:schemeClr val="accent6">
              <a:lumMod val="60000"/>
              <a:lumOff val="40000"/>
            </a:schemeClr>
          </a:solidFill>
        </p:grpSpPr>
        <p:sp>
          <p:nvSpPr>
            <p:cNvPr id="52" name="矩形 51">
              <a:extLst>
                <a:ext uri="{FF2B5EF4-FFF2-40B4-BE49-F238E27FC236}">
                  <a16:creationId xmlns:a16="http://schemas.microsoft.com/office/drawing/2014/main" id="{DB52B360-A175-42BE-B824-39794D515241}"/>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3" name="文本框 25">
              <a:extLst>
                <a:ext uri="{FF2B5EF4-FFF2-40B4-BE49-F238E27FC236}">
                  <a16:creationId xmlns:a16="http://schemas.microsoft.com/office/drawing/2014/main" id="{4C431010-8C13-4CDC-A6D8-E9AF122D2561}"/>
                </a:ext>
              </a:extLst>
            </p:cNvPr>
            <p:cNvSpPr txBox="1"/>
            <p:nvPr/>
          </p:nvSpPr>
          <p:spPr>
            <a:xfrm>
              <a:off x="2669084" y="1575354"/>
              <a:ext cx="1454742"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运动区域分割</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DA1BD12F-0CEE-4157-A1A8-58FB4E00A107}"/>
              </a:ext>
            </a:extLst>
          </p:cNvPr>
          <p:cNvGrpSpPr/>
          <p:nvPr/>
        </p:nvGrpSpPr>
        <p:grpSpPr>
          <a:xfrm>
            <a:off x="7215209" y="4621310"/>
            <a:ext cx="1458877" cy="482492"/>
            <a:chOff x="2645777" y="1428360"/>
            <a:chExt cx="1523389" cy="914033"/>
          </a:xfrm>
          <a:solidFill>
            <a:schemeClr val="accent6">
              <a:lumMod val="60000"/>
              <a:lumOff val="40000"/>
            </a:schemeClr>
          </a:solidFill>
        </p:grpSpPr>
        <p:sp>
          <p:nvSpPr>
            <p:cNvPr id="55" name="矩形 54">
              <a:extLst>
                <a:ext uri="{FF2B5EF4-FFF2-40B4-BE49-F238E27FC236}">
                  <a16:creationId xmlns:a16="http://schemas.microsoft.com/office/drawing/2014/main" id="{A808DF1D-4DC4-43BA-A77E-79BC58C67637}"/>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6" name="文本框 25">
              <a:extLst>
                <a:ext uri="{FF2B5EF4-FFF2-40B4-BE49-F238E27FC236}">
                  <a16:creationId xmlns:a16="http://schemas.microsoft.com/office/drawing/2014/main" id="{6CF67D7A-C0B1-4775-96AF-11F2BC408603}"/>
                </a:ext>
              </a:extLst>
            </p:cNvPr>
            <p:cNvSpPr txBox="1"/>
            <p:nvPr/>
          </p:nvSpPr>
          <p:spPr>
            <a:xfrm>
              <a:off x="2669084" y="1575354"/>
              <a:ext cx="1454742"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去噪</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pic>
        <p:nvPicPr>
          <p:cNvPr id="46" name="图片 45">
            <a:extLst>
              <a:ext uri="{FF2B5EF4-FFF2-40B4-BE49-F238E27FC236}">
                <a16:creationId xmlns:a16="http://schemas.microsoft.com/office/drawing/2014/main" id="{93483186-7172-46FF-B2B3-E52E69B7EB51}"/>
              </a:ext>
            </a:extLst>
          </p:cNvPr>
          <p:cNvPicPr/>
          <p:nvPr/>
        </p:nvPicPr>
        <p:blipFill rotWithShape="1">
          <a:blip r:embed="rId3" cstate="print">
            <a:extLst>
              <a:ext uri="{28A0092B-C50C-407E-A947-70E740481C1C}">
                <a14:useLocalDpi xmlns:a14="http://schemas.microsoft.com/office/drawing/2010/main" val="0"/>
              </a:ext>
            </a:extLst>
          </a:blip>
          <a:srcRect l="291" t="953" r="1070" b="86"/>
          <a:stretch/>
        </p:blipFill>
        <p:spPr bwMode="auto">
          <a:xfrm>
            <a:off x="1602533" y="3053054"/>
            <a:ext cx="2009442" cy="1560894"/>
          </a:xfrm>
          <a:prstGeom prst="rect">
            <a:avLst/>
          </a:prstGeom>
          <a:noFill/>
          <a:ln>
            <a:noFill/>
          </a:ln>
          <a:extLst>
            <a:ext uri="{53640926-AAD7-44D8-BBD7-CCE9431645EC}">
              <a14:shadowObscured xmlns:a14="http://schemas.microsoft.com/office/drawing/2010/main"/>
            </a:ext>
          </a:extLst>
        </p:spPr>
      </p:pic>
      <p:pic>
        <p:nvPicPr>
          <p:cNvPr id="47" name="图片 46">
            <a:extLst>
              <a:ext uri="{FF2B5EF4-FFF2-40B4-BE49-F238E27FC236}">
                <a16:creationId xmlns:a16="http://schemas.microsoft.com/office/drawing/2014/main" id="{39323C84-8744-4764-9BFD-A07F8F1D45A0}"/>
              </a:ext>
            </a:extLst>
          </p:cNvPr>
          <p:cNvPicPr/>
          <p:nvPr/>
        </p:nvPicPr>
        <p:blipFill rotWithShape="1">
          <a:blip r:embed="rId4" cstate="print">
            <a:extLst>
              <a:ext uri="{28A0092B-C50C-407E-A947-70E740481C1C}">
                <a14:useLocalDpi xmlns:a14="http://schemas.microsoft.com/office/drawing/2010/main" val="0"/>
              </a:ext>
            </a:extLst>
          </a:blip>
          <a:srcRect l="-609" t="-2" r="548" b="1217"/>
          <a:stretch/>
        </p:blipFill>
        <p:spPr bwMode="auto">
          <a:xfrm>
            <a:off x="4300960" y="3056864"/>
            <a:ext cx="1943610" cy="1551712"/>
          </a:xfrm>
          <a:prstGeom prst="rect">
            <a:avLst/>
          </a:prstGeom>
          <a:ln>
            <a:noFill/>
          </a:ln>
          <a:extLst>
            <a:ext uri="{53640926-AAD7-44D8-BBD7-CCE9431645EC}">
              <a14:shadowObscured xmlns:a14="http://schemas.microsoft.com/office/drawing/2010/main"/>
            </a:ext>
          </a:extLst>
        </p:spPr>
      </p:pic>
      <p:pic>
        <p:nvPicPr>
          <p:cNvPr id="60" name="图片 59">
            <a:extLst>
              <a:ext uri="{FF2B5EF4-FFF2-40B4-BE49-F238E27FC236}">
                <a16:creationId xmlns:a16="http://schemas.microsoft.com/office/drawing/2014/main" id="{65BDFD31-1C0C-477F-91F2-5A4D4BE61BAF}"/>
              </a:ext>
            </a:extLst>
          </p:cNvPr>
          <p:cNvPicPr/>
          <p:nvPr/>
        </p:nvPicPr>
        <p:blipFill rotWithShape="1">
          <a:blip r:embed="rId5" cstate="print">
            <a:extLst>
              <a:ext uri="{28A0092B-C50C-407E-A947-70E740481C1C}">
                <a14:useLocalDpi xmlns:a14="http://schemas.microsoft.com/office/drawing/2010/main" val="0"/>
              </a:ext>
            </a:extLst>
          </a:blip>
          <a:srcRect l="-17" t="1385" r="1366" b="331"/>
          <a:stretch/>
        </p:blipFill>
        <p:spPr bwMode="auto">
          <a:xfrm>
            <a:off x="6933555" y="3053054"/>
            <a:ext cx="1939691" cy="1562424"/>
          </a:xfrm>
          <a:prstGeom prst="rect">
            <a:avLst/>
          </a:prstGeom>
          <a:ln>
            <a:noFill/>
          </a:ln>
          <a:extLst>
            <a:ext uri="{53640926-AAD7-44D8-BBD7-CCE9431645EC}">
              <a14:shadowObscured xmlns:a14="http://schemas.microsoft.com/office/drawing/2010/main"/>
            </a:ext>
          </a:extLst>
        </p:spPr>
      </p:pic>
      <p:sp>
        <p:nvSpPr>
          <p:cNvPr id="61" name="箭头: 右 60">
            <a:extLst>
              <a:ext uri="{FF2B5EF4-FFF2-40B4-BE49-F238E27FC236}">
                <a16:creationId xmlns:a16="http://schemas.microsoft.com/office/drawing/2014/main" id="{DFE18918-0CA9-4019-94F0-14EC45D54FC7}"/>
              </a:ext>
            </a:extLst>
          </p:cNvPr>
          <p:cNvSpPr/>
          <p:nvPr/>
        </p:nvSpPr>
        <p:spPr>
          <a:xfrm>
            <a:off x="3706638" y="3771511"/>
            <a:ext cx="499658" cy="18097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798EACE5-509C-4326-BAD6-8BA2E69AF9D1}"/>
              </a:ext>
            </a:extLst>
          </p:cNvPr>
          <p:cNvSpPr/>
          <p:nvPr/>
        </p:nvSpPr>
        <p:spPr>
          <a:xfrm>
            <a:off x="6339292" y="3742232"/>
            <a:ext cx="499658" cy="18097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页脚占位符 2">
            <a:extLst>
              <a:ext uri="{FF2B5EF4-FFF2-40B4-BE49-F238E27FC236}">
                <a16:creationId xmlns:a16="http://schemas.microsoft.com/office/drawing/2014/main" id="{BACD24AA-1E86-4221-8651-E37468AED861}"/>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19738856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animEffect transition="in" filter="fade">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Kinect</a:t>
            </a:r>
            <a:r>
              <a:rPr lang="zh-CN" altLang="en-US" sz="2400" b="1" dirty="0">
                <a:solidFill>
                  <a:schemeClr val="bg1"/>
                </a:solidFill>
                <a:latin typeface="微软雅黑" panose="020B0503020204020204" pitchFamily="34" charset="-122"/>
                <a:ea typeface="微软雅黑" panose="020B0503020204020204" pitchFamily="34" charset="-122"/>
              </a:rPr>
              <a:t>的手势识别</a:t>
            </a:r>
          </a:p>
        </p:txBody>
      </p:sp>
      <p:sp>
        <p:nvSpPr>
          <p:cNvPr id="23" name="矩形 22">
            <a:extLst>
              <a:ext uri="{FF2B5EF4-FFF2-40B4-BE49-F238E27FC236}">
                <a16:creationId xmlns:a16="http://schemas.microsoft.com/office/drawing/2014/main" id="{86EF063C-BCC0-4674-9AD7-D25B5AA38C31}"/>
              </a:ext>
            </a:extLst>
          </p:cNvPr>
          <p:cNvSpPr/>
          <p:nvPr/>
        </p:nvSpPr>
        <p:spPr>
          <a:xfrm>
            <a:off x="1613503" y="1534592"/>
            <a:ext cx="2492990" cy="707886"/>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肤色区域和运动区域</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结合得到手部区域：</a:t>
            </a:r>
          </a:p>
        </p:txBody>
      </p:sp>
      <p:pic>
        <p:nvPicPr>
          <p:cNvPr id="25" name="图片 24">
            <a:extLst>
              <a:ext uri="{FF2B5EF4-FFF2-40B4-BE49-F238E27FC236}">
                <a16:creationId xmlns:a16="http://schemas.microsoft.com/office/drawing/2014/main" id="{E85213A3-210E-4B89-91CD-CEEC20F9FB52}"/>
              </a:ext>
            </a:extLst>
          </p:cNvPr>
          <p:cNvPicPr/>
          <p:nvPr/>
        </p:nvPicPr>
        <p:blipFill rotWithShape="1">
          <a:blip r:embed="rId3" cstate="print">
            <a:extLst>
              <a:ext uri="{28A0092B-C50C-407E-A947-70E740481C1C}">
                <a14:useLocalDpi xmlns:a14="http://schemas.microsoft.com/office/drawing/2010/main" val="0"/>
              </a:ext>
            </a:extLst>
          </a:blip>
          <a:srcRect l="32834" r="23308" b="37141"/>
          <a:stretch/>
        </p:blipFill>
        <p:spPr bwMode="auto">
          <a:xfrm>
            <a:off x="1521917" y="3542173"/>
            <a:ext cx="1650682" cy="1342707"/>
          </a:xfrm>
          <a:prstGeom prst="rect">
            <a:avLst/>
          </a:prstGeom>
          <a:noFill/>
          <a:ln>
            <a:noFill/>
          </a:ln>
          <a:extLst>
            <a:ext uri="{53640926-AAD7-44D8-BBD7-CCE9431645EC}">
              <a14:shadowObscured xmlns:a14="http://schemas.microsoft.com/office/drawing/2010/main"/>
            </a:ext>
          </a:extLst>
        </p:spPr>
      </p:pic>
      <p:pic>
        <p:nvPicPr>
          <p:cNvPr id="26" name="图片 25">
            <a:extLst>
              <a:ext uri="{FF2B5EF4-FFF2-40B4-BE49-F238E27FC236}">
                <a16:creationId xmlns:a16="http://schemas.microsoft.com/office/drawing/2014/main" id="{488D62EC-6FFB-4E34-AB9B-621CB58263AB}"/>
              </a:ext>
            </a:extLst>
          </p:cNvPr>
          <p:cNvPicPr/>
          <p:nvPr/>
        </p:nvPicPr>
        <p:blipFill rotWithShape="1">
          <a:blip r:embed="rId4" cstate="print">
            <a:extLst>
              <a:ext uri="{28A0092B-C50C-407E-A947-70E740481C1C}">
                <a14:useLocalDpi xmlns:a14="http://schemas.microsoft.com/office/drawing/2010/main" val="0"/>
              </a:ext>
            </a:extLst>
          </a:blip>
          <a:srcRect l="31083" r="22762" b="38068"/>
          <a:stretch/>
        </p:blipFill>
        <p:spPr bwMode="auto">
          <a:xfrm>
            <a:off x="3515784" y="2376127"/>
            <a:ext cx="1769239" cy="1348221"/>
          </a:xfrm>
          <a:prstGeom prst="rect">
            <a:avLst/>
          </a:prstGeom>
          <a:noFill/>
          <a:ln>
            <a:noFill/>
          </a:ln>
          <a:extLst>
            <a:ext uri="{53640926-AAD7-44D8-BBD7-CCE9431645EC}">
              <a14:shadowObscured xmlns:a14="http://schemas.microsoft.com/office/drawing/2010/main"/>
            </a:ext>
          </a:extLst>
        </p:spPr>
      </p:pic>
      <p:pic>
        <p:nvPicPr>
          <p:cNvPr id="27" name="图片 26">
            <a:extLst>
              <a:ext uri="{FF2B5EF4-FFF2-40B4-BE49-F238E27FC236}">
                <a16:creationId xmlns:a16="http://schemas.microsoft.com/office/drawing/2014/main" id="{234023DB-E253-44E7-958B-47DC2E0B3A58}"/>
              </a:ext>
            </a:extLst>
          </p:cNvPr>
          <p:cNvPicPr/>
          <p:nvPr/>
        </p:nvPicPr>
        <p:blipFill rotWithShape="1">
          <a:blip r:embed="rId5" cstate="print">
            <a:extLst>
              <a:ext uri="{28A0092B-C50C-407E-A947-70E740481C1C}">
                <a14:useLocalDpi xmlns:a14="http://schemas.microsoft.com/office/drawing/2010/main" val="0"/>
              </a:ext>
            </a:extLst>
          </a:blip>
          <a:srcRect l="14046" t="3886" r="22545" b="39368"/>
          <a:stretch/>
        </p:blipFill>
        <p:spPr bwMode="auto">
          <a:xfrm>
            <a:off x="3541774" y="4650246"/>
            <a:ext cx="1806630" cy="1349140"/>
          </a:xfrm>
          <a:prstGeom prst="rect">
            <a:avLst/>
          </a:prstGeom>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16E6A884-E0C3-4015-A602-B33A14CC1BF7}"/>
              </a:ext>
            </a:extLst>
          </p:cNvPr>
          <p:cNvPicPr/>
          <p:nvPr/>
        </p:nvPicPr>
        <p:blipFill rotWithShape="1">
          <a:blip r:embed="rId6" cstate="print">
            <a:extLst>
              <a:ext uri="{28A0092B-C50C-407E-A947-70E740481C1C}">
                <a14:useLocalDpi xmlns:a14="http://schemas.microsoft.com/office/drawing/2010/main" val="0"/>
              </a:ext>
            </a:extLst>
          </a:blip>
          <a:srcRect l="29393" t="7581" r="14792" b="42291"/>
          <a:stretch/>
        </p:blipFill>
        <p:spPr bwMode="auto">
          <a:xfrm>
            <a:off x="7208048" y="3489764"/>
            <a:ext cx="1806630" cy="1353735"/>
          </a:xfrm>
          <a:prstGeom prst="rect">
            <a:avLst/>
          </a:prstGeom>
          <a:ln>
            <a:noFill/>
          </a:ln>
          <a:extLst>
            <a:ext uri="{53640926-AAD7-44D8-BBD7-CCE9431645EC}">
              <a14:shadowObscured xmlns:a14="http://schemas.microsoft.com/office/drawing/2010/main"/>
            </a:ext>
          </a:extLst>
        </p:spPr>
      </p:pic>
      <p:cxnSp>
        <p:nvCxnSpPr>
          <p:cNvPr id="11" name="连接符: 肘形 10">
            <a:extLst>
              <a:ext uri="{FF2B5EF4-FFF2-40B4-BE49-F238E27FC236}">
                <a16:creationId xmlns:a16="http://schemas.microsoft.com/office/drawing/2014/main" id="{9C1756A4-9F1D-49C5-9784-2E7C7685F587}"/>
              </a:ext>
            </a:extLst>
          </p:cNvPr>
          <p:cNvCxnSpPr>
            <a:cxnSpLocks/>
          </p:cNvCxnSpPr>
          <p:nvPr/>
        </p:nvCxnSpPr>
        <p:spPr>
          <a:xfrm flipV="1">
            <a:off x="1592759" y="2526423"/>
            <a:ext cx="1923025" cy="1017980"/>
          </a:xfrm>
          <a:prstGeom prst="bentConnector3">
            <a:avLst>
              <a:gd name="adj1" fmla="val -2305"/>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A1084B17-71EA-4FCD-B176-38A679B46FF8}"/>
              </a:ext>
            </a:extLst>
          </p:cNvPr>
          <p:cNvCxnSpPr>
            <a:cxnSpLocks/>
          </p:cNvCxnSpPr>
          <p:nvPr/>
        </p:nvCxnSpPr>
        <p:spPr>
          <a:xfrm>
            <a:off x="1750000" y="4884880"/>
            <a:ext cx="1791774" cy="1065128"/>
          </a:xfrm>
          <a:prstGeom prst="bentConnector3">
            <a:avLst>
              <a:gd name="adj1" fmla="val -12374"/>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20918A0-FEAC-4DAE-8340-3D8032DD3663}"/>
              </a:ext>
            </a:extLst>
          </p:cNvPr>
          <p:cNvSpPr txBox="1"/>
          <p:nvPr/>
        </p:nvSpPr>
        <p:spPr>
          <a:xfrm>
            <a:off x="1660629" y="2688981"/>
            <a:ext cx="172390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HSV</a:t>
            </a:r>
            <a:r>
              <a:rPr lang="zh-CN" altLang="en-US" sz="2000" dirty="0">
                <a:latin typeface="微软雅黑" panose="020B0503020204020204" pitchFamily="34" charset="-122"/>
                <a:ea typeface="微软雅黑" panose="020B0503020204020204" pitchFamily="34" charset="-122"/>
              </a:rPr>
              <a:t>的肤色区域分割</a:t>
            </a:r>
          </a:p>
        </p:txBody>
      </p:sp>
      <p:sp>
        <p:nvSpPr>
          <p:cNvPr id="57" name="文本框 56">
            <a:extLst>
              <a:ext uri="{FF2B5EF4-FFF2-40B4-BE49-F238E27FC236}">
                <a16:creationId xmlns:a16="http://schemas.microsoft.com/office/drawing/2014/main" id="{20D75268-DC47-48F1-AAB1-24996DAB4D82}"/>
              </a:ext>
            </a:extLst>
          </p:cNvPr>
          <p:cNvSpPr txBox="1"/>
          <p:nvPr/>
        </p:nvSpPr>
        <p:spPr>
          <a:xfrm>
            <a:off x="1660629" y="5188744"/>
            <a:ext cx="172390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GMM</a:t>
            </a:r>
            <a:r>
              <a:rPr lang="zh-CN" altLang="en-US" sz="2000" dirty="0">
                <a:latin typeface="微软雅黑" panose="020B0503020204020204" pitchFamily="34" charset="-122"/>
                <a:ea typeface="微软雅黑" panose="020B0503020204020204" pitchFamily="34" charset="-122"/>
              </a:rPr>
              <a:t>的运动区域分割</a:t>
            </a:r>
          </a:p>
        </p:txBody>
      </p:sp>
      <p:cxnSp>
        <p:nvCxnSpPr>
          <p:cNvPr id="34" name="连接符: 肘形 33">
            <a:extLst>
              <a:ext uri="{FF2B5EF4-FFF2-40B4-BE49-F238E27FC236}">
                <a16:creationId xmlns:a16="http://schemas.microsoft.com/office/drawing/2014/main" id="{54FCA287-E67A-4417-8648-626A6FD773BC}"/>
              </a:ext>
            </a:extLst>
          </p:cNvPr>
          <p:cNvCxnSpPr>
            <a:stCxn id="26" idx="3"/>
            <a:endCxn id="28" idx="1"/>
          </p:cNvCxnSpPr>
          <p:nvPr/>
        </p:nvCxnSpPr>
        <p:spPr>
          <a:xfrm>
            <a:off x="5285023" y="3050238"/>
            <a:ext cx="1923025" cy="1116394"/>
          </a:xfrm>
          <a:prstGeom prst="bentConnector3">
            <a:avLst>
              <a:gd name="adj1" fmla="val 1460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0CFE8B7F-E981-4C55-A0DF-41196BE41AED}"/>
              </a:ext>
            </a:extLst>
          </p:cNvPr>
          <p:cNvCxnSpPr>
            <a:stCxn id="27" idx="3"/>
            <a:endCxn id="28" idx="1"/>
          </p:cNvCxnSpPr>
          <p:nvPr/>
        </p:nvCxnSpPr>
        <p:spPr>
          <a:xfrm flipV="1">
            <a:off x="5348404" y="4166632"/>
            <a:ext cx="1859644" cy="1158184"/>
          </a:xfrm>
          <a:prstGeom prst="bentConnector3">
            <a:avLst>
              <a:gd name="adj1" fmla="val 1175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0015F4FA-A4CE-4DA1-AAB4-176100BDBCB1}"/>
              </a:ext>
            </a:extLst>
          </p:cNvPr>
          <p:cNvSpPr txBox="1"/>
          <p:nvPr/>
        </p:nvSpPr>
        <p:spPr>
          <a:xfrm>
            <a:off x="5721585" y="3442088"/>
            <a:ext cx="1463928"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两者结合为手部区域</a:t>
            </a:r>
          </a:p>
        </p:txBody>
      </p:sp>
      <p:sp>
        <p:nvSpPr>
          <p:cNvPr id="65" name="Rectangle 8">
            <a:extLst>
              <a:ext uri="{FF2B5EF4-FFF2-40B4-BE49-F238E27FC236}">
                <a16:creationId xmlns:a16="http://schemas.microsoft.com/office/drawing/2014/main" id="{88C4901A-4408-43BB-BA55-FB48E3B62AFF}"/>
              </a:ext>
            </a:extLst>
          </p:cNvPr>
          <p:cNvSpPr>
            <a:spLocks noChangeArrowheads="1"/>
          </p:cNvSpPr>
          <p:nvPr/>
        </p:nvSpPr>
        <p:spPr bwMode="auto">
          <a:xfrm>
            <a:off x="5869544" y="1480998"/>
            <a:ext cx="3234513" cy="1601772"/>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文本框 65">
            <a:extLst>
              <a:ext uri="{FF2B5EF4-FFF2-40B4-BE49-F238E27FC236}">
                <a16:creationId xmlns:a16="http://schemas.microsoft.com/office/drawing/2014/main" id="{F97374A2-8C71-420B-B031-4892BBCE2979}"/>
              </a:ext>
            </a:extLst>
          </p:cNvPr>
          <p:cNvSpPr txBox="1"/>
          <p:nvPr/>
        </p:nvSpPr>
        <p:spPr>
          <a:xfrm>
            <a:off x="5946561" y="1601979"/>
            <a:ext cx="3157496"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对相机标定得到相机参数，然后将彩色图像上所有的点映射到深度图上即可得到手部区域</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0100F174-0242-4076-91BB-2B3DB8DF0BB8}"/>
                  </a:ext>
                </a:extLst>
              </p:cNvPr>
              <p:cNvSpPr/>
              <p:nvPr/>
            </p:nvSpPr>
            <p:spPr>
              <a:xfrm>
                <a:off x="5475164" y="5292311"/>
                <a:ext cx="3696572" cy="8107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𝑐</m:t>
                          </m:r>
                        </m:sub>
                      </m:sSub>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𝑐</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m:t>
                                    </m:r>
                                  </m:sub>
                                </m:sSub>
                              </m:e>
                            </m:mr>
                            <m:mr>
                              <m:e>
                                <m:r>
                                  <a:rPr lang="zh-CN" altLang="en-US" i="0">
                                    <a:latin typeface="Cambria Math" panose="02040503050406030204" pitchFamily="18" charset="0"/>
                                  </a:rPr>
                                  <m:t>1</m:t>
                                </m:r>
                              </m:e>
                            </m:mr>
                          </m:m>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𝑑</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𝑐</m:t>
                          </m:r>
                        </m:sub>
                      </m:sSub>
                      <m:r>
                        <a:rPr lang="zh-CN" altLang="en-US" i="1">
                          <a:latin typeface="Cambria Math" panose="02040503050406030204" pitchFamily="18" charset="0"/>
                        </a:rPr>
                        <m:t>𝑅</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𝐾</m:t>
                          </m:r>
                        </m:e>
                        <m:sub>
                          <m:r>
                            <a:rPr lang="zh-CN" altLang="en-US" i="1">
                              <a:latin typeface="Cambria Math" panose="02040503050406030204" pitchFamily="18" charset="0"/>
                            </a:rPr>
                            <m:t>𝑑</m:t>
                          </m:r>
                        </m:sub>
                        <m:sup>
                          <m:r>
                            <a:rPr lang="zh-CN" altLang="en-US" i="0">
                              <a:latin typeface="Cambria Math" panose="02040503050406030204" pitchFamily="18" charset="0"/>
                            </a:rPr>
                            <m:t>−1</m:t>
                          </m:r>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𝑑</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𝑑</m:t>
                                    </m:r>
                                  </m:sub>
                                </m:sSub>
                              </m:e>
                            </m:mr>
                            <m:mr>
                              <m:e>
                                <m:r>
                                  <a:rPr lang="zh-CN" altLang="en-US" i="0">
                                    <a:latin typeface="Cambria Math" panose="02040503050406030204" pitchFamily="18" charset="0"/>
                                  </a:rPr>
                                  <m:t>1</m:t>
                                </m:r>
                              </m:e>
                            </m:mr>
                          </m:m>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𝑐</m:t>
                          </m:r>
                        </m:sub>
                      </m:sSub>
                      <m:r>
                        <a:rPr lang="zh-CN" altLang="en-US" i="1">
                          <a:latin typeface="Cambria Math" panose="02040503050406030204" pitchFamily="18" charset="0"/>
                        </a:rPr>
                        <m:t>𝑡</m:t>
                      </m:r>
                    </m:oMath>
                  </m:oMathPara>
                </a14:m>
                <a:endParaRPr lang="zh-CN" altLang="en-US" dirty="0"/>
              </a:p>
            </p:txBody>
          </p:sp>
        </mc:Choice>
        <mc:Fallback xmlns="">
          <p:sp>
            <p:nvSpPr>
              <p:cNvPr id="67" name="矩形 66">
                <a:extLst>
                  <a:ext uri="{FF2B5EF4-FFF2-40B4-BE49-F238E27FC236}">
                    <a16:creationId xmlns:a16="http://schemas.microsoft.com/office/drawing/2014/main" id="{0100F174-0242-4076-91BB-2B3DB8DF0BB8}"/>
                  </a:ext>
                </a:extLst>
              </p:cNvPr>
              <p:cNvSpPr>
                <a:spLocks noRot="1" noChangeAspect="1" noMove="1" noResize="1" noEditPoints="1" noAdjustHandles="1" noChangeArrowheads="1" noChangeShapeType="1" noTextEdit="1"/>
              </p:cNvSpPr>
              <p:nvPr/>
            </p:nvSpPr>
            <p:spPr>
              <a:xfrm>
                <a:off x="5475164" y="5292311"/>
                <a:ext cx="3696572" cy="810735"/>
              </a:xfrm>
              <a:prstGeom prst="rect">
                <a:avLst/>
              </a:prstGeom>
              <a:blipFill>
                <a:blip r:embed="rId7"/>
                <a:stretch>
                  <a:fillRect/>
                </a:stretch>
              </a:blipFill>
            </p:spPr>
            <p:txBody>
              <a:bodyPr/>
              <a:lstStyle/>
              <a:p>
                <a:r>
                  <a:rPr lang="zh-CN" altLang="en-US">
                    <a:noFill/>
                  </a:rPr>
                  <a:t> </a:t>
                </a:r>
              </a:p>
            </p:txBody>
          </p:sp>
        </mc:Fallback>
      </mc:AlternateContent>
      <p:sp>
        <p:nvSpPr>
          <p:cNvPr id="24" name="页脚占位符 2">
            <a:extLst>
              <a:ext uri="{FF2B5EF4-FFF2-40B4-BE49-F238E27FC236}">
                <a16:creationId xmlns:a16="http://schemas.microsoft.com/office/drawing/2014/main" id="{A7CCA0D7-EDE9-402C-B2BD-06C2F0F08EC8}"/>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16227008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Kinect</a:t>
            </a:r>
            <a:r>
              <a:rPr lang="zh-CN" altLang="en-US" sz="2400" b="1" dirty="0">
                <a:solidFill>
                  <a:schemeClr val="bg1"/>
                </a:solidFill>
                <a:latin typeface="微软雅黑" panose="020B0503020204020204" pitchFamily="34" charset="-122"/>
                <a:ea typeface="微软雅黑" panose="020B0503020204020204" pitchFamily="34" charset="-122"/>
              </a:rPr>
              <a:t>的手势识别</a:t>
            </a:r>
          </a:p>
        </p:txBody>
      </p:sp>
      <p:sp>
        <p:nvSpPr>
          <p:cNvPr id="23" name="矩形 22">
            <a:extLst>
              <a:ext uri="{FF2B5EF4-FFF2-40B4-BE49-F238E27FC236}">
                <a16:creationId xmlns:a16="http://schemas.microsoft.com/office/drawing/2014/main" id="{86EF063C-BCC0-4674-9AD7-D25B5AA38C31}"/>
              </a:ext>
            </a:extLst>
          </p:cNvPr>
          <p:cNvSpPr/>
          <p:nvPr/>
        </p:nvSpPr>
        <p:spPr>
          <a:xfrm>
            <a:off x="1425019" y="1495978"/>
            <a:ext cx="4031873"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代表手部区域的特征点获取过程：</a:t>
            </a:r>
          </a:p>
        </p:txBody>
      </p:sp>
      <p:pic>
        <p:nvPicPr>
          <p:cNvPr id="24" name="图片 23">
            <a:extLst>
              <a:ext uri="{FF2B5EF4-FFF2-40B4-BE49-F238E27FC236}">
                <a16:creationId xmlns:a16="http://schemas.microsoft.com/office/drawing/2014/main" id="{56D303D5-8FEB-40CD-B4B1-31DE5C80AC56}"/>
              </a:ext>
            </a:extLst>
          </p:cNvPr>
          <p:cNvPicPr/>
          <p:nvPr/>
        </p:nvPicPr>
        <p:blipFill rotWithShape="1">
          <a:blip r:embed="rId3" cstate="print">
            <a:extLst>
              <a:ext uri="{28A0092B-C50C-407E-A947-70E740481C1C}">
                <a14:useLocalDpi xmlns:a14="http://schemas.microsoft.com/office/drawing/2010/main" val="0"/>
              </a:ext>
            </a:extLst>
          </a:blip>
          <a:srcRect l="26371" t="2240" r="26443" b="35881"/>
          <a:stretch/>
        </p:blipFill>
        <p:spPr bwMode="auto">
          <a:xfrm>
            <a:off x="1591310" y="2063973"/>
            <a:ext cx="1416050" cy="1136427"/>
          </a:xfrm>
          <a:prstGeom prst="rect">
            <a:avLst/>
          </a:prstGeom>
          <a:ln>
            <a:noFill/>
          </a:ln>
          <a:extLst>
            <a:ext uri="{53640926-AAD7-44D8-BBD7-CCE9431645EC}">
              <a14:shadowObscured xmlns:a14="http://schemas.microsoft.com/office/drawing/2010/main"/>
            </a:ext>
          </a:extLst>
        </p:spPr>
      </p:pic>
      <p:pic>
        <p:nvPicPr>
          <p:cNvPr id="25" name="图片 24">
            <a:extLst>
              <a:ext uri="{FF2B5EF4-FFF2-40B4-BE49-F238E27FC236}">
                <a16:creationId xmlns:a16="http://schemas.microsoft.com/office/drawing/2014/main" id="{20A6F3C6-60AE-4F0D-8C2D-9A2B88CAF795}"/>
              </a:ext>
            </a:extLst>
          </p:cNvPr>
          <p:cNvPicPr/>
          <p:nvPr/>
        </p:nvPicPr>
        <p:blipFill rotWithShape="1">
          <a:blip r:embed="rId4" cstate="print">
            <a:extLst>
              <a:ext uri="{28A0092B-C50C-407E-A947-70E740481C1C}">
                <a14:useLocalDpi xmlns:a14="http://schemas.microsoft.com/office/drawing/2010/main" val="0"/>
              </a:ext>
            </a:extLst>
          </a:blip>
          <a:srcRect l="19911" t="7829" r="36236" b="30417"/>
          <a:stretch/>
        </p:blipFill>
        <p:spPr bwMode="auto">
          <a:xfrm>
            <a:off x="3584024" y="2048733"/>
            <a:ext cx="1369171" cy="1138472"/>
          </a:xfrm>
          <a:prstGeom prst="rect">
            <a:avLst/>
          </a:prstGeom>
          <a:ln>
            <a:noFill/>
          </a:ln>
          <a:extLst>
            <a:ext uri="{53640926-AAD7-44D8-BBD7-CCE9431645EC}">
              <a14:shadowObscured xmlns:a14="http://schemas.microsoft.com/office/drawing/2010/main"/>
            </a:ext>
          </a:extLst>
        </p:spPr>
      </p:pic>
      <p:pic>
        <p:nvPicPr>
          <p:cNvPr id="27" name="图片 26">
            <a:extLst>
              <a:ext uri="{FF2B5EF4-FFF2-40B4-BE49-F238E27FC236}">
                <a16:creationId xmlns:a16="http://schemas.microsoft.com/office/drawing/2014/main" id="{7C917B36-15BB-4C60-A020-F5CDA4059600}"/>
              </a:ext>
            </a:extLst>
          </p:cNvPr>
          <p:cNvPicPr/>
          <p:nvPr/>
        </p:nvPicPr>
        <p:blipFill rotWithShape="1">
          <a:blip r:embed="rId5" cstate="print">
            <a:extLst>
              <a:ext uri="{28A0092B-C50C-407E-A947-70E740481C1C}">
                <a14:useLocalDpi xmlns:a14="http://schemas.microsoft.com/office/drawing/2010/main" val="0"/>
              </a:ext>
            </a:extLst>
          </a:blip>
          <a:srcRect l="52685" t="-113" r="2075" b="40018"/>
          <a:stretch/>
        </p:blipFill>
        <p:spPr bwMode="auto">
          <a:xfrm>
            <a:off x="5550181" y="2061246"/>
            <a:ext cx="1398935" cy="1147335"/>
          </a:xfrm>
          <a:prstGeom prst="rect">
            <a:avLst/>
          </a:prstGeom>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203276C8-ACF5-44FF-A575-712C89CC43EE}"/>
              </a:ext>
            </a:extLst>
          </p:cNvPr>
          <p:cNvPicPr/>
          <p:nvPr/>
        </p:nvPicPr>
        <p:blipFill rotWithShape="1">
          <a:blip r:embed="rId6" cstate="print">
            <a:extLst>
              <a:ext uri="{28A0092B-C50C-407E-A947-70E740481C1C}">
                <a14:useLocalDpi xmlns:a14="http://schemas.microsoft.com/office/drawing/2010/main" val="0"/>
              </a:ext>
            </a:extLst>
          </a:blip>
          <a:srcRect l="32531" t="9446" r="22720" b="29731"/>
          <a:stretch/>
        </p:blipFill>
        <p:spPr bwMode="auto">
          <a:xfrm>
            <a:off x="7444300" y="2061246"/>
            <a:ext cx="1376612" cy="1139154"/>
          </a:xfrm>
          <a:prstGeom prst="rect">
            <a:avLst/>
          </a:prstGeom>
          <a:ln>
            <a:noFill/>
          </a:ln>
          <a:extLst>
            <a:ext uri="{53640926-AAD7-44D8-BBD7-CCE9431645EC}">
              <a14:shadowObscured xmlns:a14="http://schemas.microsoft.com/office/drawing/2010/main"/>
            </a:ext>
          </a:extLst>
        </p:spPr>
      </p:pic>
      <p:grpSp>
        <p:nvGrpSpPr>
          <p:cNvPr id="29" name="组合 28">
            <a:extLst>
              <a:ext uri="{FF2B5EF4-FFF2-40B4-BE49-F238E27FC236}">
                <a16:creationId xmlns:a16="http://schemas.microsoft.com/office/drawing/2014/main" id="{7250EB9E-B65D-43C0-98D6-D88F1216022C}"/>
              </a:ext>
            </a:extLst>
          </p:cNvPr>
          <p:cNvGrpSpPr/>
          <p:nvPr/>
        </p:nvGrpSpPr>
        <p:grpSpPr>
          <a:xfrm>
            <a:off x="1591310" y="3356686"/>
            <a:ext cx="7229602" cy="457325"/>
            <a:chOff x="2645777" y="1428360"/>
            <a:chExt cx="1523389" cy="914033"/>
          </a:xfrm>
          <a:solidFill>
            <a:schemeClr val="accent6">
              <a:lumMod val="60000"/>
              <a:lumOff val="40000"/>
            </a:schemeClr>
          </a:solidFill>
        </p:grpSpPr>
        <p:sp>
          <p:nvSpPr>
            <p:cNvPr id="30" name="矩形 29">
              <a:extLst>
                <a:ext uri="{FF2B5EF4-FFF2-40B4-BE49-F238E27FC236}">
                  <a16:creationId xmlns:a16="http://schemas.microsoft.com/office/drawing/2014/main" id="{8937761F-F908-49ED-B2F1-730A8651D58F}"/>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31" name="文本框 25">
              <a:extLst>
                <a:ext uri="{FF2B5EF4-FFF2-40B4-BE49-F238E27FC236}">
                  <a16:creationId xmlns:a16="http://schemas.microsoft.com/office/drawing/2014/main" id="{E741662F-A588-4C5C-BDD6-B242AF2C1741}"/>
                </a:ext>
              </a:extLst>
            </p:cNvPr>
            <p:cNvSpPr txBox="1"/>
            <p:nvPr/>
          </p:nvSpPr>
          <p:spPr>
            <a:xfrm>
              <a:off x="2669084" y="1575354"/>
              <a:ext cx="1454742" cy="583053"/>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装配过程中手位于盒子内的区域</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手部末端</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pic>
        <p:nvPicPr>
          <p:cNvPr id="17" name="图片 16">
            <a:extLst>
              <a:ext uri="{FF2B5EF4-FFF2-40B4-BE49-F238E27FC236}">
                <a16:creationId xmlns:a16="http://schemas.microsoft.com/office/drawing/2014/main" id="{C6285A63-E731-4007-BA8D-18DB65BB6F27}"/>
              </a:ext>
            </a:extLst>
          </p:cNvPr>
          <p:cNvPicPr/>
          <p:nvPr/>
        </p:nvPicPr>
        <p:blipFill rotWithShape="1">
          <a:blip r:embed="rId7">
            <a:extLst>
              <a:ext uri="{28A0092B-C50C-407E-A947-70E740481C1C}">
                <a14:useLocalDpi xmlns:a14="http://schemas.microsoft.com/office/drawing/2010/main" val="0"/>
              </a:ext>
            </a:extLst>
          </a:blip>
          <a:srcRect l="22900" t="22602" r="44535" b="25588"/>
          <a:stretch/>
        </p:blipFill>
        <p:spPr bwMode="auto">
          <a:xfrm>
            <a:off x="1519885" y="4001438"/>
            <a:ext cx="1668497" cy="2063325"/>
          </a:xfrm>
          <a:prstGeom prst="rect">
            <a:avLst/>
          </a:prstGeom>
          <a:ln>
            <a:noFill/>
          </a:ln>
          <a:extLst>
            <a:ext uri="{53640926-AAD7-44D8-BBD7-CCE9431645EC}">
              <a14:shadowObscured xmlns:a14="http://schemas.microsoft.com/office/drawing/2010/main"/>
            </a:ext>
          </a:extLst>
        </p:spPr>
      </p:pic>
      <p:pic>
        <p:nvPicPr>
          <p:cNvPr id="18" name="图片 17">
            <a:extLst>
              <a:ext uri="{FF2B5EF4-FFF2-40B4-BE49-F238E27FC236}">
                <a16:creationId xmlns:a16="http://schemas.microsoft.com/office/drawing/2014/main" id="{EBAD04A2-716B-49E4-9ECA-5838E00E3679}"/>
              </a:ext>
            </a:extLst>
          </p:cNvPr>
          <p:cNvPicPr/>
          <p:nvPr/>
        </p:nvPicPr>
        <p:blipFill rotWithShape="1">
          <a:blip r:embed="rId8">
            <a:extLst>
              <a:ext uri="{28A0092B-C50C-407E-A947-70E740481C1C}">
                <a14:useLocalDpi xmlns:a14="http://schemas.microsoft.com/office/drawing/2010/main" val="0"/>
              </a:ext>
            </a:extLst>
          </a:blip>
          <a:srcRect l="7890" t="12641" r="43817" b="32496"/>
          <a:stretch/>
        </p:blipFill>
        <p:spPr bwMode="auto">
          <a:xfrm>
            <a:off x="3716047" y="4032338"/>
            <a:ext cx="2319488" cy="2047428"/>
          </a:xfrm>
          <a:prstGeom prst="rect">
            <a:avLst/>
          </a:prstGeom>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5CF01DEC-F069-4C09-86DD-6FBF61DBF289}"/>
              </a:ext>
            </a:extLst>
          </p:cNvPr>
          <p:cNvPicPr/>
          <p:nvPr/>
        </p:nvPicPr>
        <p:blipFill rotWithShape="1">
          <a:blip r:embed="rId9">
            <a:extLst>
              <a:ext uri="{28A0092B-C50C-407E-A947-70E740481C1C}">
                <a14:useLocalDpi xmlns:a14="http://schemas.microsoft.com/office/drawing/2010/main" val="0"/>
              </a:ext>
            </a:extLst>
          </a:blip>
          <a:srcRect l="13593" t="1509" r="49376" b="56604"/>
          <a:stretch/>
        </p:blipFill>
        <p:spPr bwMode="auto">
          <a:xfrm>
            <a:off x="6563201" y="4032338"/>
            <a:ext cx="2342674" cy="2059141"/>
          </a:xfrm>
          <a:prstGeom prst="rect">
            <a:avLst/>
          </a:prstGeom>
          <a:ln>
            <a:noFill/>
          </a:ln>
          <a:extLst>
            <a:ext uri="{53640926-AAD7-44D8-BBD7-CCE9431645EC}">
              <a14:shadowObscured xmlns:a14="http://schemas.microsoft.com/office/drawing/2010/main"/>
            </a:ext>
          </a:extLst>
        </p:spPr>
      </p:pic>
      <p:grpSp>
        <p:nvGrpSpPr>
          <p:cNvPr id="22" name="组合 21">
            <a:extLst>
              <a:ext uri="{FF2B5EF4-FFF2-40B4-BE49-F238E27FC236}">
                <a16:creationId xmlns:a16="http://schemas.microsoft.com/office/drawing/2014/main" id="{37F6B482-541D-4B65-A7D7-FF10D5B5A894}"/>
              </a:ext>
            </a:extLst>
          </p:cNvPr>
          <p:cNvGrpSpPr/>
          <p:nvPr/>
        </p:nvGrpSpPr>
        <p:grpSpPr>
          <a:xfrm>
            <a:off x="1605280" y="6149733"/>
            <a:ext cx="7229602" cy="457325"/>
            <a:chOff x="2645777" y="1428360"/>
            <a:chExt cx="1523389" cy="914033"/>
          </a:xfrm>
          <a:solidFill>
            <a:schemeClr val="accent6">
              <a:lumMod val="60000"/>
              <a:lumOff val="40000"/>
            </a:schemeClr>
          </a:solidFill>
        </p:grpSpPr>
        <p:sp>
          <p:nvSpPr>
            <p:cNvPr id="26" name="矩形 25">
              <a:extLst>
                <a:ext uri="{FF2B5EF4-FFF2-40B4-BE49-F238E27FC236}">
                  <a16:creationId xmlns:a16="http://schemas.microsoft.com/office/drawing/2014/main" id="{77ED8C63-AA83-496A-9867-E7211F8C470D}"/>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32" name="文本框 25">
              <a:extLst>
                <a:ext uri="{FF2B5EF4-FFF2-40B4-BE49-F238E27FC236}">
                  <a16:creationId xmlns:a16="http://schemas.microsoft.com/office/drawing/2014/main" id="{E8155207-0911-4472-ACC9-E443AB6BA967}"/>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通过点的迭代得到工人手部末端的三个图像极值点的坐标，均值为代表手的特征点坐标</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DAA3AE57-659A-4D7C-9CB2-46E1C5C18F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2481" y="1518694"/>
            <a:ext cx="7315200" cy="4114800"/>
          </a:xfrm>
          <a:prstGeom prst="rect">
            <a:avLst/>
          </a:prstGeom>
        </p:spPr>
      </p:pic>
      <p:sp>
        <p:nvSpPr>
          <p:cNvPr id="33" name="页脚占位符 2">
            <a:extLst>
              <a:ext uri="{FF2B5EF4-FFF2-40B4-BE49-F238E27FC236}">
                <a16:creationId xmlns:a16="http://schemas.microsoft.com/office/drawing/2014/main" id="{59686AA6-8822-4B83-BF92-7951BE660453}"/>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9631689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339E5F71-C66E-4E9E-80EB-E7E1F5AFA676}"/>
              </a:ext>
            </a:extLst>
          </p:cNvPr>
          <p:cNvPicPr/>
          <p:nvPr/>
        </p:nvPicPr>
        <p:blipFill rotWithShape="1">
          <a:blip r:embed="rId3">
            <a:extLst>
              <a:ext uri="{28A0092B-C50C-407E-A947-70E740481C1C}">
                <a14:useLocalDpi xmlns:a14="http://schemas.microsoft.com/office/drawing/2010/main" val="0"/>
              </a:ext>
            </a:extLst>
          </a:blip>
          <a:srcRect l="13662" t="17860" r="62675" b="38213"/>
          <a:stretch/>
        </p:blipFill>
        <p:spPr bwMode="auto">
          <a:xfrm>
            <a:off x="1425019" y="1774851"/>
            <a:ext cx="2907688" cy="2401592"/>
          </a:xfrm>
          <a:prstGeom prst="rect">
            <a:avLst/>
          </a:prstGeom>
          <a:ln>
            <a:noFill/>
          </a:ln>
          <a:extLst>
            <a:ext uri="{53640926-AAD7-44D8-BBD7-CCE9431645EC}">
              <a14:shadowObscured xmlns:a14="http://schemas.microsoft.com/office/drawing/2010/main"/>
            </a:ext>
          </a:extLst>
        </p:spPr>
      </p:pic>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Kinect</a:t>
            </a:r>
            <a:r>
              <a:rPr lang="zh-CN" altLang="en-US" sz="2400" b="1" dirty="0">
                <a:solidFill>
                  <a:schemeClr val="bg1"/>
                </a:solidFill>
                <a:latin typeface="微软雅黑" panose="020B0503020204020204" pitchFamily="34" charset="-122"/>
                <a:ea typeface="微软雅黑" panose="020B0503020204020204" pitchFamily="34" charset="-122"/>
              </a:rPr>
              <a:t>的手势识别</a:t>
            </a:r>
          </a:p>
        </p:txBody>
      </p:sp>
      <p:sp>
        <p:nvSpPr>
          <p:cNvPr id="23" name="矩形 22">
            <a:extLst>
              <a:ext uri="{FF2B5EF4-FFF2-40B4-BE49-F238E27FC236}">
                <a16:creationId xmlns:a16="http://schemas.microsoft.com/office/drawing/2014/main" id="{86EF063C-BCC0-4674-9AD7-D25B5AA38C31}"/>
              </a:ext>
            </a:extLst>
          </p:cNvPr>
          <p:cNvSpPr/>
          <p:nvPr/>
        </p:nvSpPr>
        <p:spPr>
          <a:xfrm>
            <a:off x="1425019" y="1495978"/>
            <a:ext cx="3005951"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工人零件抓取判断过程：</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5DB9B9D-AE3D-4CA2-8D24-5FD9F6A9752E}"/>
                  </a:ext>
                </a:extLst>
              </p:cNvPr>
              <p:cNvSpPr/>
              <p:nvPr/>
            </p:nvSpPr>
            <p:spPr>
              <a:xfrm>
                <a:off x="1772422" y="4831384"/>
                <a:ext cx="157761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m>
                            <m:mPr>
                              <m:plcHide m:val="on"/>
                              <m:mcs>
                                <m:mc>
                                  <m:mcPr>
                                    <m:count m:val="3"/>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m:t>
                                    </m:r>
                                  </m:sub>
                                </m:sSub>
                              </m:e>
                            </m:m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8</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8</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8</m:t>
                                    </m:r>
                                  </m:sub>
                                </m:sSub>
                              </m:e>
                            </m:mr>
                          </m:m>
                        </m:e>
                      </m:d>
                    </m:oMath>
                  </m:oMathPara>
                </a14:m>
                <a:endParaRPr lang="zh-CN" altLang="en-US" dirty="0"/>
              </a:p>
            </p:txBody>
          </p:sp>
        </mc:Choice>
        <mc:Fallback xmlns="">
          <p:sp>
            <p:nvSpPr>
              <p:cNvPr id="11" name="矩形 10">
                <a:extLst>
                  <a:ext uri="{FF2B5EF4-FFF2-40B4-BE49-F238E27FC236}">
                    <a16:creationId xmlns:a16="http://schemas.microsoft.com/office/drawing/2014/main" id="{F5DB9B9D-AE3D-4CA2-8D24-5FD9F6A9752E}"/>
                  </a:ext>
                </a:extLst>
              </p:cNvPr>
              <p:cNvSpPr>
                <a:spLocks noRot="1" noChangeAspect="1" noMove="1" noResize="1" noEditPoints="1" noAdjustHandles="1" noChangeArrowheads="1" noChangeShapeType="1" noTextEdit="1"/>
              </p:cNvSpPr>
              <p:nvPr/>
            </p:nvSpPr>
            <p:spPr>
              <a:xfrm>
                <a:off x="1772422" y="4831384"/>
                <a:ext cx="1577611" cy="1112805"/>
              </a:xfrm>
              <a:prstGeom prst="rect">
                <a:avLst/>
              </a:prstGeom>
              <a:blipFill>
                <a:blip r:embed="rId4"/>
                <a:stretch>
                  <a:fillRect/>
                </a:stretch>
              </a:blipFill>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C687BDDB-9B8C-4D37-A8E0-FC783C0BBE5F}"/>
              </a:ext>
            </a:extLst>
          </p:cNvPr>
          <p:cNvGrpSpPr/>
          <p:nvPr/>
        </p:nvGrpSpPr>
        <p:grpSpPr>
          <a:xfrm>
            <a:off x="1681500" y="4272853"/>
            <a:ext cx="1759456" cy="457325"/>
            <a:chOff x="2645777" y="1428360"/>
            <a:chExt cx="1523389" cy="914033"/>
          </a:xfrm>
          <a:solidFill>
            <a:schemeClr val="accent6">
              <a:lumMod val="60000"/>
              <a:lumOff val="40000"/>
            </a:schemeClr>
          </a:solidFill>
        </p:grpSpPr>
        <p:sp>
          <p:nvSpPr>
            <p:cNvPr id="41" name="矩形 40">
              <a:extLst>
                <a:ext uri="{FF2B5EF4-FFF2-40B4-BE49-F238E27FC236}">
                  <a16:creationId xmlns:a16="http://schemas.microsoft.com/office/drawing/2014/main" id="{BD8685BA-103F-4FA7-AC10-56853E335DE5}"/>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42" name="文本框 25">
              <a:extLst>
                <a:ext uri="{FF2B5EF4-FFF2-40B4-BE49-F238E27FC236}">
                  <a16:creationId xmlns:a16="http://schemas.microsoft.com/office/drawing/2014/main" id="{20F4B1DC-6847-479E-8512-52B6433BF8F3}"/>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物料盒顶点坐标</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pic>
        <p:nvPicPr>
          <p:cNvPr id="43" name="图片 42">
            <a:extLst>
              <a:ext uri="{FF2B5EF4-FFF2-40B4-BE49-F238E27FC236}">
                <a16:creationId xmlns:a16="http://schemas.microsoft.com/office/drawing/2014/main" id="{04F416D8-1A6A-4628-BEA4-B70BE65FE740}"/>
              </a:ext>
            </a:extLst>
          </p:cNvPr>
          <p:cNvPicPr/>
          <p:nvPr/>
        </p:nvPicPr>
        <p:blipFill rotWithShape="1">
          <a:blip r:embed="rId5">
            <a:extLst>
              <a:ext uri="{28A0092B-C50C-407E-A947-70E740481C1C}">
                <a14:useLocalDpi xmlns:a14="http://schemas.microsoft.com/office/drawing/2010/main" val="0"/>
              </a:ext>
            </a:extLst>
          </a:blip>
          <a:srcRect l="24802" t="4275" r="28005" b="46019"/>
          <a:stretch/>
        </p:blipFill>
        <p:spPr bwMode="auto">
          <a:xfrm>
            <a:off x="5152290" y="2018990"/>
            <a:ext cx="3266440" cy="182234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24D267D4-FC53-4954-B55D-EC46F4845484}"/>
                  </a:ext>
                </a:extLst>
              </p:cNvPr>
              <p:cNvSpPr/>
              <p:nvPr/>
            </p:nvSpPr>
            <p:spPr>
              <a:xfrm>
                <a:off x="5464152" y="3946290"/>
                <a:ext cx="2872133"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手的坐标：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𝐻</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𝐻</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𝐻</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𝐻</m:t>
                        </m:r>
                      </m:sub>
                    </m:sSub>
                    <m:r>
                      <a:rPr lang="en-US" altLang="zh-CN" i="1">
                        <a:latin typeface="Cambria Math" panose="02040503050406030204" pitchFamily="18" charset="0"/>
                      </a:rPr>
                      <m:t>)</m:t>
                    </m:r>
                  </m:oMath>
                </a14:m>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50" name="矩形 49">
                <a:extLst>
                  <a:ext uri="{FF2B5EF4-FFF2-40B4-BE49-F238E27FC236}">
                    <a16:creationId xmlns:a16="http://schemas.microsoft.com/office/drawing/2014/main" id="{24D267D4-FC53-4954-B55D-EC46F4845484}"/>
                  </a:ext>
                </a:extLst>
              </p:cNvPr>
              <p:cNvSpPr>
                <a:spLocks noRot="1" noChangeAspect="1" noMove="1" noResize="1" noEditPoints="1" noAdjustHandles="1" noChangeArrowheads="1" noChangeShapeType="1" noTextEdit="1"/>
              </p:cNvSpPr>
              <p:nvPr/>
            </p:nvSpPr>
            <p:spPr>
              <a:xfrm>
                <a:off x="5464152" y="3946290"/>
                <a:ext cx="2872133" cy="400110"/>
              </a:xfrm>
              <a:prstGeom prst="rect">
                <a:avLst/>
              </a:prstGeom>
              <a:blipFill>
                <a:blip r:embed="rId6"/>
                <a:stretch>
                  <a:fillRect l="-2119" t="-7576" r="-212"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576CB829-BEB5-4C86-A1B8-24B1B0D942F5}"/>
                  </a:ext>
                </a:extLst>
              </p:cNvPr>
              <p:cNvGraphicFramePr>
                <a:graphicFrameLocks noGrp="1"/>
              </p:cNvGraphicFramePr>
              <p:nvPr>
                <p:extLst>
                  <p:ext uri="{D42A27DB-BD31-4B8C-83A1-F6EECF244321}">
                    <p14:modId xmlns:p14="http://schemas.microsoft.com/office/powerpoint/2010/main" val="2734423817"/>
                  </p:ext>
                </p:extLst>
              </p:nvPr>
            </p:nvGraphicFramePr>
            <p:xfrm>
              <a:off x="4037296" y="4720033"/>
              <a:ext cx="4675127" cy="1080000"/>
            </p:xfrm>
            <a:graphic>
              <a:graphicData uri="http://schemas.openxmlformats.org/drawingml/2006/table">
                <a:tbl>
                  <a:tblPr firstRow="1" firstCol="1" bandRow="1">
                    <a:tableStyleId>{5C22544A-7EE6-4342-B048-85BDC9FD1C3A}</a:tableStyleId>
                  </a:tblPr>
                  <a:tblGrid>
                    <a:gridCol w="2420014">
                      <a:extLst>
                        <a:ext uri="{9D8B030D-6E8A-4147-A177-3AD203B41FA5}">
                          <a16:colId xmlns:a16="http://schemas.microsoft.com/office/drawing/2014/main" val="2026289704"/>
                        </a:ext>
                      </a:extLst>
                    </a:gridCol>
                    <a:gridCol w="2255113">
                      <a:extLst>
                        <a:ext uri="{9D8B030D-6E8A-4147-A177-3AD203B41FA5}">
                          <a16:colId xmlns:a16="http://schemas.microsoft.com/office/drawing/2014/main" val="1307276032"/>
                        </a:ext>
                      </a:extLst>
                    </a:gridCol>
                  </a:tblGrid>
                  <a:tr h="360000">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𝑋</m:t>
                                    </m:r>
                                  </m:e>
                                  <m:sub>
                                    <m:r>
                                      <a:rPr lang="en-US" sz="1400" kern="100">
                                        <a:solidFill>
                                          <a:srgbClr val="FF0000"/>
                                        </a:solidFill>
                                        <a:effectLst/>
                                        <a:latin typeface="Cambria Math" panose="02040503050406030204" pitchFamily="18" charset="0"/>
                                      </a:rPr>
                                      <m:t>𝑚𝑎𝑥</m:t>
                                    </m:r>
                                  </m:sub>
                                </m:sSub>
                                <m:r>
                                  <a:rPr lang="en-US"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𝑀𝐴𝑋</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𝑥</m:t>
                                    </m:r>
                                  </m:e>
                                  <m:sub>
                                    <m:r>
                                      <a:rPr lang="en-US" sz="1400" kern="100">
                                        <a:solidFill>
                                          <a:srgbClr val="FF0000"/>
                                        </a:solidFill>
                                        <a:effectLst/>
                                        <a:latin typeface="Cambria Math" panose="02040503050406030204" pitchFamily="18" charset="0"/>
                                      </a:rPr>
                                      <m:t>1</m:t>
                                    </m:r>
                                  </m:sub>
                                </m:sSub>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𝑥</m:t>
                                    </m:r>
                                  </m:e>
                                  <m:sub>
                                    <m:r>
                                      <a:rPr lang="en-US" sz="1400" kern="100">
                                        <a:solidFill>
                                          <a:srgbClr val="FF0000"/>
                                        </a:solidFill>
                                        <a:effectLst/>
                                        <a:latin typeface="Cambria Math" panose="02040503050406030204" pitchFamily="18" charset="0"/>
                                      </a:rPr>
                                      <m:t>2</m:t>
                                    </m:r>
                                  </m:sub>
                                </m:sSub>
                                <m:r>
                                  <a:rPr lang="en-US" sz="1400" kern="100">
                                    <a:solidFill>
                                      <a:srgbClr val="FF0000"/>
                                    </a:solidFill>
                                    <a:effectLst/>
                                    <a:latin typeface="Cambria Math" panose="02040503050406030204" pitchFamily="18" charset="0"/>
                                  </a:rPr>
                                  <m:t>,</m:t>
                                </m:r>
                                <m:r>
                                  <a:rPr lang="zh-CN"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𝑥</m:t>
                                    </m:r>
                                  </m:e>
                                  <m:sub>
                                    <m:r>
                                      <a:rPr lang="en-US" sz="1400" kern="100">
                                        <a:solidFill>
                                          <a:srgbClr val="FF0000"/>
                                        </a:solidFill>
                                        <a:effectLst/>
                                        <a:latin typeface="Cambria Math" panose="02040503050406030204" pitchFamily="18" charset="0"/>
                                      </a:rPr>
                                      <m:t>8</m:t>
                                    </m:r>
                                  </m:sub>
                                </m:sSub>
                                <m:r>
                                  <a:rPr lang="en-US" sz="1400" kern="100">
                                    <a:solidFill>
                                      <a:srgbClr val="FF0000"/>
                                    </a:solidFill>
                                    <a:effectLst/>
                                    <a:latin typeface="Cambria Math" panose="02040503050406030204" pitchFamily="18" charset="0"/>
                                  </a:rPr>
                                  <m:t>}</m:t>
                                </m:r>
                              </m:oMath>
                            </m:oMathPara>
                          </a14:m>
                          <a:endParaRPr lang="zh-CN" sz="11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𝑋</m:t>
                                    </m:r>
                                  </m:e>
                                  <m:sub>
                                    <m:r>
                                      <a:rPr lang="en-US" sz="1400" kern="100">
                                        <a:solidFill>
                                          <a:srgbClr val="FF0000"/>
                                        </a:solidFill>
                                        <a:effectLst/>
                                        <a:latin typeface="Cambria Math" panose="02040503050406030204" pitchFamily="18" charset="0"/>
                                      </a:rPr>
                                      <m:t>𝑚𝑖𝑛</m:t>
                                    </m:r>
                                  </m:sub>
                                </m:sSub>
                                <m:r>
                                  <a:rPr lang="en-US"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𝑀𝐼𝑁</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𝑥</m:t>
                                    </m:r>
                                  </m:e>
                                  <m:sub>
                                    <m:r>
                                      <a:rPr lang="en-US" sz="1400" kern="100">
                                        <a:solidFill>
                                          <a:srgbClr val="FF0000"/>
                                        </a:solidFill>
                                        <a:effectLst/>
                                        <a:latin typeface="Cambria Math" panose="02040503050406030204" pitchFamily="18" charset="0"/>
                                      </a:rPr>
                                      <m:t>1</m:t>
                                    </m:r>
                                  </m:sub>
                                </m:sSub>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𝑥</m:t>
                                    </m:r>
                                  </m:e>
                                  <m:sub>
                                    <m:r>
                                      <a:rPr lang="en-US" sz="1400" kern="100">
                                        <a:solidFill>
                                          <a:srgbClr val="FF0000"/>
                                        </a:solidFill>
                                        <a:effectLst/>
                                        <a:latin typeface="Cambria Math" panose="02040503050406030204" pitchFamily="18" charset="0"/>
                                      </a:rPr>
                                      <m:t>2</m:t>
                                    </m:r>
                                  </m:sub>
                                </m:sSub>
                                <m:r>
                                  <a:rPr lang="en-US" sz="1400" kern="100">
                                    <a:solidFill>
                                      <a:srgbClr val="FF0000"/>
                                    </a:solidFill>
                                    <a:effectLst/>
                                    <a:latin typeface="Cambria Math" panose="02040503050406030204" pitchFamily="18" charset="0"/>
                                  </a:rPr>
                                  <m:t>,</m:t>
                                </m:r>
                                <m:r>
                                  <a:rPr lang="zh-CN"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𝑥</m:t>
                                    </m:r>
                                  </m:e>
                                  <m:sub>
                                    <m:r>
                                      <a:rPr lang="en-US" sz="1400" kern="100">
                                        <a:solidFill>
                                          <a:srgbClr val="FF0000"/>
                                        </a:solidFill>
                                        <a:effectLst/>
                                        <a:latin typeface="Cambria Math" panose="02040503050406030204" pitchFamily="18" charset="0"/>
                                      </a:rPr>
                                      <m:t>8</m:t>
                                    </m:r>
                                  </m:sub>
                                </m:sSub>
                                <m:r>
                                  <a:rPr lang="en-US" sz="1400" kern="100">
                                    <a:solidFill>
                                      <a:srgbClr val="FF0000"/>
                                    </a:solidFill>
                                    <a:effectLst/>
                                    <a:latin typeface="Cambria Math" panose="02040503050406030204" pitchFamily="18" charset="0"/>
                                  </a:rPr>
                                  <m:t>}</m:t>
                                </m:r>
                              </m:oMath>
                            </m:oMathPara>
                          </a14:m>
                          <a:endParaRPr lang="zh-CN" sz="11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15324408"/>
                      </a:ext>
                    </a:extLst>
                  </a:tr>
                  <a:tr h="360000">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𝑌</m:t>
                                    </m:r>
                                  </m:e>
                                  <m:sub>
                                    <m:r>
                                      <a:rPr lang="en-US" sz="1400" kern="100">
                                        <a:solidFill>
                                          <a:srgbClr val="FF0000"/>
                                        </a:solidFill>
                                        <a:effectLst/>
                                        <a:latin typeface="Cambria Math" panose="02040503050406030204" pitchFamily="18" charset="0"/>
                                      </a:rPr>
                                      <m:t>𝑚𝑎𝑥</m:t>
                                    </m:r>
                                  </m:sub>
                                </m:sSub>
                                <m:r>
                                  <a:rPr lang="en-US"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𝑀𝐴𝑋</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𝑦</m:t>
                                    </m:r>
                                  </m:e>
                                  <m:sub>
                                    <m:r>
                                      <a:rPr lang="en-US" sz="1400" kern="100">
                                        <a:solidFill>
                                          <a:srgbClr val="FF0000"/>
                                        </a:solidFill>
                                        <a:effectLst/>
                                        <a:latin typeface="Cambria Math" panose="02040503050406030204" pitchFamily="18" charset="0"/>
                                      </a:rPr>
                                      <m:t>1</m:t>
                                    </m:r>
                                  </m:sub>
                                </m:sSub>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𝑦</m:t>
                                    </m:r>
                                  </m:e>
                                  <m:sub>
                                    <m:r>
                                      <a:rPr lang="en-US" sz="1400" kern="100">
                                        <a:solidFill>
                                          <a:srgbClr val="FF0000"/>
                                        </a:solidFill>
                                        <a:effectLst/>
                                        <a:latin typeface="Cambria Math" panose="02040503050406030204" pitchFamily="18" charset="0"/>
                                      </a:rPr>
                                      <m:t>2</m:t>
                                    </m:r>
                                  </m:sub>
                                </m:sSub>
                                <m:r>
                                  <a:rPr lang="en-US" sz="1400" kern="100">
                                    <a:solidFill>
                                      <a:srgbClr val="FF0000"/>
                                    </a:solidFill>
                                    <a:effectLst/>
                                    <a:latin typeface="Cambria Math" panose="02040503050406030204" pitchFamily="18" charset="0"/>
                                  </a:rPr>
                                  <m:t>,</m:t>
                                </m:r>
                                <m:r>
                                  <a:rPr lang="zh-CN"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𝑦</m:t>
                                    </m:r>
                                  </m:e>
                                  <m:sub>
                                    <m:r>
                                      <a:rPr lang="en-US" sz="1400" kern="100">
                                        <a:solidFill>
                                          <a:srgbClr val="FF0000"/>
                                        </a:solidFill>
                                        <a:effectLst/>
                                        <a:latin typeface="Cambria Math" panose="02040503050406030204" pitchFamily="18" charset="0"/>
                                      </a:rPr>
                                      <m:t>8</m:t>
                                    </m:r>
                                  </m:sub>
                                </m:sSub>
                                <m:r>
                                  <a:rPr lang="en-US" sz="1400" kern="100">
                                    <a:solidFill>
                                      <a:srgbClr val="FF0000"/>
                                    </a:solidFill>
                                    <a:effectLst/>
                                    <a:latin typeface="Cambria Math" panose="02040503050406030204" pitchFamily="18" charset="0"/>
                                  </a:rPr>
                                  <m:t>}</m:t>
                                </m:r>
                              </m:oMath>
                            </m:oMathPara>
                          </a14:m>
                          <a:endParaRPr lang="zh-CN" sz="11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𝑌</m:t>
                                    </m:r>
                                  </m:e>
                                  <m:sub>
                                    <m:r>
                                      <a:rPr lang="en-US" sz="1400" kern="100">
                                        <a:solidFill>
                                          <a:srgbClr val="FF0000"/>
                                        </a:solidFill>
                                        <a:effectLst/>
                                        <a:latin typeface="Cambria Math" panose="02040503050406030204" pitchFamily="18" charset="0"/>
                                      </a:rPr>
                                      <m:t>𝑚𝑖𝑛</m:t>
                                    </m:r>
                                  </m:sub>
                                </m:sSub>
                                <m:r>
                                  <a:rPr lang="en-US"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𝑀𝐼𝑁</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𝑦</m:t>
                                    </m:r>
                                  </m:e>
                                  <m:sub>
                                    <m:r>
                                      <a:rPr lang="en-US" sz="1400" kern="100">
                                        <a:solidFill>
                                          <a:srgbClr val="FF0000"/>
                                        </a:solidFill>
                                        <a:effectLst/>
                                        <a:latin typeface="Cambria Math" panose="02040503050406030204" pitchFamily="18" charset="0"/>
                                      </a:rPr>
                                      <m:t>1</m:t>
                                    </m:r>
                                  </m:sub>
                                </m:sSub>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𝑦</m:t>
                                    </m:r>
                                  </m:e>
                                  <m:sub>
                                    <m:r>
                                      <a:rPr lang="en-US" sz="1400" kern="100">
                                        <a:solidFill>
                                          <a:srgbClr val="FF0000"/>
                                        </a:solidFill>
                                        <a:effectLst/>
                                        <a:latin typeface="Cambria Math" panose="02040503050406030204" pitchFamily="18" charset="0"/>
                                      </a:rPr>
                                      <m:t>2</m:t>
                                    </m:r>
                                  </m:sub>
                                </m:sSub>
                                <m:r>
                                  <a:rPr lang="en-US" sz="1400" kern="100">
                                    <a:solidFill>
                                      <a:srgbClr val="FF0000"/>
                                    </a:solidFill>
                                    <a:effectLst/>
                                    <a:latin typeface="Cambria Math" panose="02040503050406030204" pitchFamily="18" charset="0"/>
                                  </a:rPr>
                                  <m:t>,</m:t>
                                </m:r>
                                <m:r>
                                  <a:rPr lang="zh-CN"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𝑦</m:t>
                                    </m:r>
                                  </m:e>
                                  <m:sub>
                                    <m:r>
                                      <a:rPr lang="en-US" sz="1400" kern="100">
                                        <a:solidFill>
                                          <a:srgbClr val="FF0000"/>
                                        </a:solidFill>
                                        <a:effectLst/>
                                        <a:latin typeface="Cambria Math" panose="02040503050406030204" pitchFamily="18" charset="0"/>
                                      </a:rPr>
                                      <m:t>8</m:t>
                                    </m:r>
                                  </m:sub>
                                </m:sSub>
                                <m:r>
                                  <a:rPr lang="en-US" sz="1400" kern="100">
                                    <a:solidFill>
                                      <a:srgbClr val="FF0000"/>
                                    </a:solidFill>
                                    <a:effectLst/>
                                    <a:latin typeface="Cambria Math" panose="02040503050406030204" pitchFamily="18" charset="0"/>
                                  </a:rPr>
                                  <m:t>}</m:t>
                                </m:r>
                              </m:oMath>
                            </m:oMathPara>
                          </a14:m>
                          <a:endParaRPr lang="zh-CN" sz="11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35988712"/>
                      </a:ext>
                    </a:extLst>
                  </a:tr>
                  <a:tr h="360000">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𝑍</m:t>
                                    </m:r>
                                  </m:e>
                                  <m:sub>
                                    <m:r>
                                      <a:rPr lang="en-US" sz="1400" kern="100">
                                        <a:solidFill>
                                          <a:srgbClr val="FF0000"/>
                                        </a:solidFill>
                                        <a:effectLst/>
                                        <a:latin typeface="Cambria Math" panose="02040503050406030204" pitchFamily="18" charset="0"/>
                                      </a:rPr>
                                      <m:t>𝑚𝑎𝑥</m:t>
                                    </m:r>
                                  </m:sub>
                                </m:sSub>
                                <m:r>
                                  <a:rPr lang="en-US"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𝑀𝐴𝑋</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𝑧</m:t>
                                    </m:r>
                                  </m:e>
                                  <m:sub>
                                    <m:r>
                                      <a:rPr lang="en-US" sz="1400" kern="100">
                                        <a:solidFill>
                                          <a:srgbClr val="FF0000"/>
                                        </a:solidFill>
                                        <a:effectLst/>
                                        <a:latin typeface="Cambria Math" panose="02040503050406030204" pitchFamily="18" charset="0"/>
                                      </a:rPr>
                                      <m:t>1</m:t>
                                    </m:r>
                                  </m:sub>
                                </m:sSub>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𝑧</m:t>
                                    </m:r>
                                  </m:e>
                                  <m:sub>
                                    <m:r>
                                      <a:rPr lang="en-US" sz="1400" kern="100">
                                        <a:solidFill>
                                          <a:srgbClr val="FF0000"/>
                                        </a:solidFill>
                                        <a:effectLst/>
                                        <a:latin typeface="Cambria Math" panose="02040503050406030204" pitchFamily="18" charset="0"/>
                                      </a:rPr>
                                      <m:t>2</m:t>
                                    </m:r>
                                  </m:sub>
                                </m:sSub>
                                <m:r>
                                  <a:rPr lang="en-US" sz="1400" kern="100">
                                    <a:solidFill>
                                      <a:srgbClr val="FF0000"/>
                                    </a:solidFill>
                                    <a:effectLst/>
                                    <a:latin typeface="Cambria Math" panose="02040503050406030204" pitchFamily="18" charset="0"/>
                                  </a:rPr>
                                  <m:t>,</m:t>
                                </m:r>
                                <m:r>
                                  <a:rPr lang="zh-CN"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𝑧</m:t>
                                    </m:r>
                                  </m:e>
                                  <m:sub>
                                    <m:r>
                                      <a:rPr lang="en-US" sz="1400" kern="100">
                                        <a:solidFill>
                                          <a:srgbClr val="FF0000"/>
                                        </a:solidFill>
                                        <a:effectLst/>
                                        <a:latin typeface="Cambria Math" panose="02040503050406030204" pitchFamily="18" charset="0"/>
                                      </a:rPr>
                                      <m:t>8</m:t>
                                    </m:r>
                                  </m:sub>
                                </m:sSub>
                                <m:r>
                                  <a:rPr lang="en-US" sz="1400" kern="100">
                                    <a:solidFill>
                                      <a:srgbClr val="FF0000"/>
                                    </a:solidFill>
                                    <a:effectLst/>
                                    <a:latin typeface="Cambria Math" panose="02040503050406030204" pitchFamily="18" charset="0"/>
                                  </a:rPr>
                                  <m:t>}</m:t>
                                </m:r>
                              </m:oMath>
                            </m:oMathPara>
                          </a14:m>
                          <a:endParaRPr lang="zh-CN" sz="11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𝑍</m:t>
                                    </m:r>
                                  </m:e>
                                  <m:sub>
                                    <m:r>
                                      <a:rPr lang="en-US" sz="1400" kern="100">
                                        <a:solidFill>
                                          <a:srgbClr val="FF0000"/>
                                        </a:solidFill>
                                        <a:effectLst/>
                                        <a:latin typeface="Cambria Math" panose="02040503050406030204" pitchFamily="18" charset="0"/>
                                      </a:rPr>
                                      <m:t>𝑚𝑖𝑛</m:t>
                                    </m:r>
                                  </m:sub>
                                </m:sSub>
                                <m:r>
                                  <a:rPr lang="en-US"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𝑀𝐼𝑁</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𝑧</m:t>
                                    </m:r>
                                  </m:e>
                                  <m:sub>
                                    <m:r>
                                      <a:rPr lang="en-US" sz="1400" kern="100">
                                        <a:solidFill>
                                          <a:srgbClr val="FF0000"/>
                                        </a:solidFill>
                                        <a:effectLst/>
                                        <a:latin typeface="Cambria Math" panose="02040503050406030204" pitchFamily="18" charset="0"/>
                                      </a:rPr>
                                      <m:t>1</m:t>
                                    </m:r>
                                  </m:sub>
                                </m:sSub>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𝑧</m:t>
                                    </m:r>
                                  </m:e>
                                  <m:sub>
                                    <m:r>
                                      <a:rPr lang="en-US" sz="1400" kern="100">
                                        <a:solidFill>
                                          <a:srgbClr val="FF0000"/>
                                        </a:solidFill>
                                        <a:effectLst/>
                                        <a:latin typeface="Cambria Math" panose="02040503050406030204" pitchFamily="18" charset="0"/>
                                      </a:rPr>
                                      <m:t>2</m:t>
                                    </m:r>
                                  </m:sub>
                                </m:sSub>
                                <m:r>
                                  <a:rPr lang="en-US" sz="1400" kern="100">
                                    <a:solidFill>
                                      <a:srgbClr val="FF0000"/>
                                    </a:solidFill>
                                    <a:effectLst/>
                                    <a:latin typeface="Cambria Math" panose="02040503050406030204" pitchFamily="18" charset="0"/>
                                  </a:rPr>
                                  <m:t>,</m:t>
                                </m:r>
                                <m:r>
                                  <a:rPr lang="zh-CN" sz="1400" kern="100">
                                    <a:solidFill>
                                      <a:srgbClr val="FF0000"/>
                                    </a:solidFill>
                                    <a:effectLst/>
                                    <a:latin typeface="Cambria Math" panose="02040503050406030204" pitchFamily="18" charset="0"/>
                                  </a:rPr>
                                  <m:t>······</m:t>
                                </m:r>
                                <m:r>
                                  <a:rPr lang="en-US" sz="1400" kern="100">
                                    <a:solidFill>
                                      <a:srgbClr val="FF0000"/>
                                    </a:solidFill>
                                    <a:effectLst/>
                                    <a:latin typeface="Cambria Math" panose="02040503050406030204" pitchFamily="18" charset="0"/>
                                  </a:rPr>
                                  <m:t>,</m:t>
                                </m:r>
                                <m:sSub>
                                  <m:sSubPr>
                                    <m:ctrlPr>
                                      <a:rPr lang="zh-CN" sz="1400" i="1" kern="100">
                                        <a:solidFill>
                                          <a:srgbClr val="FF0000"/>
                                        </a:solidFill>
                                        <a:effectLst/>
                                        <a:latin typeface="Cambria Math" panose="02040503050406030204" pitchFamily="18" charset="0"/>
                                      </a:rPr>
                                    </m:ctrlPr>
                                  </m:sSubPr>
                                  <m:e>
                                    <m:r>
                                      <a:rPr lang="en-US" sz="1400" kern="100">
                                        <a:solidFill>
                                          <a:srgbClr val="FF0000"/>
                                        </a:solidFill>
                                        <a:effectLst/>
                                        <a:latin typeface="Cambria Math" panose="02040503050406030204" pitchFamily="18" charset="0"/>
                                      </a:rPr>
                                      <m:t>𝑧</m:t>
                                    </m:r>
                                  </m:e>
                                  <m:sub>
                                    <m:r>
                                      <a:rPr lang="en-US" sz="1400" kern="100">
                                        <a:solidFill>
                                          <a:srgbClr val="FF0000"/>
                                        </a:solidFill>
                                        <a:effectLst/>
                                        <a:latin typeface="Cambria Math" panose="02040503050406030204" pitchFamily="18" charset="0"/>
                                      </a:rPr>
                                      <m:t>8</m:t>
                                    </m:r>
                                  </m:sub>
                                </m:sSub>
                                <m:r>
                                  <a:rPr lang="en-US" sz="1400" kern="100">
                                    <a:solidFill>
                                      <a:srgbClr val="FF0000"/>
                                    </a:solidFill>
                                    <a:effectLst/>
                                    <a:latin typeface="Cambria Math" panose="02040503050406030204" pitchFamily="18" charset="0"/>
                                  </a:rPr>
                                  <m:t>}</m:t>
                                </m:r>
                              </m:oMath>
                            </m:oMathPara>
                          </a14:m>
                          <a:endParaRPr lang="zh-CN" sz="11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8710488"/>
                      </a:ext>
                    </a:extLst>
                  </a:tr>
                </a:tbl>
              </a:graphicData>
            </a:graphic>
          </p:graphicFrame>
        </mc:Choice>
        <mc:Fallback xmlns="">
          <p:graphicFrame>
            <p:nvGraphicFramePr>
              <p:cNvPr id="12" name="表格 11">
                <a:extLst>
                  <a:ext uri="{FF2B5EF4-FFF2-40B4-BE49-F238E27FC236}">
                    <a16:creationId xmlns:a16="http://schemas.microsoft.com/office/drawing/2014/main" id="{576CB829-BEB5-4C86-A1B8-24B1B0D942F5}"/>
                  </a:ext>
                </a:extLst>
              </p:cNvPr>
              <p:cNvGraphicFramePr>
                <a:graphicFrameLocks noGrp="1"/>
              </p:cNvGraphicFramePr>
              <p:nvPr>
                <p:extLst>
                  <p:ext uri="{D42A27DB-BD31-4B8C-83A1-F6EECF244321}">
                    <p14:modId xmlns:p14="http://schemas.microsoft.com/office/powerpoint/2010/main" val="2734423817"/>
                  </p:ext>
                </p:extLst>
              </p:nvPr>
            </p:nvGraphicFramePr>
            <p:xfrm>
              <a:off x="4037296" y="4720033"/>
              <a:ext cx="4675127" cy="1080000"/>
            </p:xfrm>
            <a:graphic>
              <a:graphicData uri="http://schemas.openxmlformats.org/drawingml/2006/table">
                <a:tbl>
                  <a:tblPr firstRow="1" firstCol="1" bandRow="1">
                    <a:tableStyleId>{5C22544A-7EE6-4342-B048-85BDC9FD1C3A}</a:tableStyleId>
                  </a:tblPr>
                  <a:tblGrid>
                    <a:gridCol w="2420014">
                      <a:extLst>
                        <a:ext uri="{9D8B030D-6E8A-4147-A177-3AD203B41FA5}">
                          <a16:colId xmlns:a16="http://schemas.microsoft.com/office/drawing/2014/main" val="2026289704"/>
                        </a:ext>
                      </a:extLst>
                    </a:gridCol>
                    <a:gridCol w="2255113">
                      <a:extLst>
                        <a:ext uri="{9D8B030D-6E8A-4147-A177-3AD203B41FA5}">
                          <a16:colId xmlns:a16="http://schemas.microsoft.com/office/drawing/2014/main" val="1307276032"/>
                        </a:ext>
                      </a:extLst>
                    </a:gridCol>
                  </a:tblGrid>
                  <a:tr h="360000">
                    <a:tc>
                      <a:txBody>
                        <a:bodyPr/>
                        <a:lstStyle/>
                        <a:p>
                          <a:endParaRPr lang="zh-CN"/>
                        </a:p>
                      </a:txBody>
                      <a:tcPr marL="68580" marR="68580" marT="0" marB="0" anchor="ctr">
                        <a:blipFill>
                          <a:blip r:embed="rId7"/>
                          <a:stretch>
                            <a:fillRect l="-251" t="-1695" r="-93970" b="-205085"/>
                          </a:stretch>
                        </a:blipFill>
                      </a:tcPr>
                    </a:tc>
                    <a:tc>
                      <a:txBody>
                        <a:bodyPr/>
                        <a:lstStyle/>
                        <a:p>
                          <a:endParaRPr lang="zh-CN"/>
                        </a:p>
                      </a:txBody>
                      <a:tcPr marL="68580" marR="68580" marT="0" marB="0" anchor="ctr">
                        <a:blipFill>
                          <a:blip r:embed="rId7"/>
                          <a:stretch>
                            <a:fillRect l="-107838" t="-1695" r="-1081" b="-205085"/>
                          </a:stretch>
                        </a:blipFill>
                      </a:tcPr>
                    </a:tc>
                    <a:extLst>
                      <a:ext uri="{0D108BD9-81ED-4DB2-BD59-A6C34878D82A}">
                        <a16:rowId xmlns:a16="http://schemas.microsoft.com/office/drawing/2014/main" val="2315324408"/>
                      </a:ext>
                    </a:extLst>
                  </a:tr>
                  <a:tr h="360000">
                    <a:tc>
                      <a:txBody>
                        <a:bodyPr/>
                        <a:lstStyle/>
                        <a:p>
                          <a:endParaRPr lang="zh-CN"/>
                        </a:p>
                      </a:txBody>
                      <a:tcPr marL="68580" marR="68580" marT="0" marB="0" anchor="ctr">
                        <a:blipFill>
                          <a:blip r:embed="rId7"/>
                          <a:stretch>
                            <a:fillRect l="-251" t="-100000" r="-93970" b="-101667"/>
                          </a:stretch>
                        </a:blipFill>
                      </a:tcPr>
                    </a:tc>
                    <a:tc>
                      <a:txBody>
                        <a:bodyPr/>
                        <a:lstStyle/>
                        <a:p>
                          <a:endParaRPr lang="zh-CN"/>
                        </a:p>
                      </a:txBody>
                      <a:tcPr marL="68580" marR="68580" marT="0" marB="0" anchor="ctr">
                        <a:blipFill>
                          <a:blip r:embed="rId7"/>
                          <a:stretch>
                            <a:fillRect l="-107838" t="-100000" r="-1081" b="-101667"/>
                          </a:stretch>
                        </a:blipFill>
                      </a:tcPr>
                    </a:tc>
                    <a:extLst>
                      <a:ext uri="{0D108BD9-81ED-4DB2-BD59-A6C34878D82A}">
                        <a16:rowId xmlns:a16="http://schemas.microsoft.com/office/drawing/2014/main" val="2635988712"/>
                      </a:ext>
                    </a:extLst>
                  </a:tr>
                  <a:tr h="360000">
                    <a:tc>
                      <a:txBody>
                        <a:bodyPr/>
                        <a:lstStyle/>
                        <a:p>
                          <a:endParaRPr lang="zh-CN"/>
                        </a:p>
                      </a:txBody>
                      <a:tcPr marL="68580" marR="68580" marT="0" marB="0" anchor="ctr">
                        <a:blipFill>
                          <a:blip r:embed="rId7"/>
                          <a:stretch>
                            <a:fillRect l="-251" t="-203390" r="-93970" b="-3390"/>
                          </a:stretch>
                        </a:blipFill>
                      </a:tcPr>
                    </a:tc>
                    <a:tc>
                      <a:txBody>
                        <a:bodyPr/>
                        <a:lstStyle/>
                        <a:p>
                          <a:endParaRPr lang="zh-CN"/>
                        </a:p>
                      </a:txBody>
                      <a:tcPr marL="68580" marR="68580" marT="0" marB="0" anchor="ctr">
                        <a:blipFill>
                          <a:blip r:embed="rId7"/>
                          <a:stretch>
                            <a:fillRect l="-107838" t="-203390" r="-1081" b="-3390"/>
                          </a:stretch>
                        </a:blipFill>
                      </a:tcPr>
                    </a:tc>
                    <a:extLst>
                      <a:ext uri="{0D108BD9-81ED-4DB2-BD59-A6C34878D82A}">
                        <a16:rowId xmlns:a16="http://schemas.microsoft.com/office/drawing/2014/main" val="4068710488"/>
                      </a:ext>
                    </a:extLst>
                  </a:tr>
                </a:tbl>
              </a:graphicData>
            </a:graphic>
          </p:graphicFrame>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F297E0DA-EFD3-44EC-9A73-4C48E08C48C4}"/>
                  </a:ext>
                </a:extLst>
              </p:cNvPr>
              <p:cNvSpPr/>
              <p:nvPr/>
            </p:nvSpPr>
            <p:spPr>
              <a:xfrm>
                <a:off x="2659991" y="6130665"/>
                <a:ext cx="6467063" cy="369332"/>
              </a:xfrm>
              <a:prstGeom prst="rect">
                <a:avLst/>
              </a:prstGeom>
            </p:spPr>
            <p:txBody>
              <a:bodyPr wrap="squar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𝑋</m:t>
                        </m:r>
                      </m:e>
                      <m:sub>
                        <m:r>
                          <a:rPr lang="en-US" altLang="zh-CN" i="1">
                            <a:latin typeface="Cambria Math" panose="02040503050406030204" pitchFamily="18" charset="0"/>
                            <a:cs typeface="Times New Roman" panose="02020603050405020304" pitchFamily="18" charset="0"/>
                          </a:rPr>
                          <m:t>𝑚𝑖𝑛</m:t>
                        </m:r>
                      </m:sub>
                    </m:sSub>
                    <m:r>
                      <a:rPr lang="en-US" altLang="zh-CN">
                        <a:latin typeface="Cambria Math" panose="020405030504060302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𝑋</m:t>
                        </m:r>
                      </m:e>
                      <m:sub>
                        <m:r>
                          <a:rPr lang="en-US" altLang="zh-CN" i="1">
                            <a:latin typeface="Cambria Math" panose="02040503050406030204" pitchFamily="18" charset="0"/>
                            <a:cs typeface="Times New Roman" panose="02020603050405020304" pitchFamily="18" charset="0"/>
                          </a:rPr>
                          <m:t>𝐻</m:t>
                        </m:r>
                      </m:sub>
                    </m:sSub>
                    <m:r>
                      <a:rPr lang="en-US" altLang="zh-CN">
                        <a:latin typeface="Cambria Math" panose="020405030504060302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𝑋</m:t>
                        </m:r>
                      </m:e>
                      <m:sub>
                        <m:r>
                          <a:rPr lang="en-US" altLang="zh-CN" i="1">
                            <a:latin typeface="Cambria Math" panose="02040503050406030204" pitchFamily="18" charset="0"/>
                            <a:cs typeface="Times New Roman" panose="02020603050405020304" pitchFamily="18" charset="0"/>
                          </a:rPr>
                          <m:t>𝑚𝑎𝑥</m:t>
                        </m:r>
                      </m:sub>
                    </m:sSub>
                  </m:oMath>
                </a14:m>
                <a:r>
                  <a:rPr lang="en-US" altLang="zh-CN" sz="1800" dirty="0">
                    <a:effectLst/>
                    <a:latin typeface="宋体" panose="02010600030101010101" pitchFamily="2" charset="-122"/>
                    <a:cs typeface="Times New Roman" panose="02020603050405020304" pitchFamily="18" charset="0"/>
                  </a:rPr>
                  <a:t> </a:t>
                </a:r>
                <a:r>
                  <a:rPr lang="en-US" altLang="zh-CN" dirty="0">
                    <a:latin typeface="Times New Roman" panose="02020603050405020304" pitchFamily="18" charset="0"/>
                  </a:rPr>
                  <a:t>&amp;</a:t>
                </a:r>
                <a:r>
                  <a:rPr lang="en-US" altLang="zh-CN" sz="1800" dirty="0">
                    <a:effectLst/>
                    <a:latin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𝑌</m:t>
                        </m:r>
                      </m:e>
                      <m:sub>
                        <m:r>
                          <a:rPr lang="en-US" altLang="zh-CN" i="1">
                            <a:latin typeface="Cambria Math" panose="02040503050406030204" pitchFamily="18" charset="0"/>
                            <a:cs typeface="Times New Roman" panose="02020603050405020304" pitchFamily="18" charset="0"/>
                          </a:rPr>
                          <m:t>𝑚𝑖𝑛</m:t>
                        </m:r>
                      </m:sub>
                    </m:sSub>
                    <m:r>
                      <a:rPr lang="en-US" altLang="zh-CN">
                        <a:latin typeface="Cambria Math" panose="020405030504060302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𝑌</m:t>
                        </m:r>
                      </m:e>
                      <m:sub>
                        <m:r>
                          <a:rPr lang="en-US" altLang="zh-CN" i="1">
                            <a:latin typeface="Cambria Math" panose="02040503050406030204" pitchFamily="18" charset="0"/>
                            <a:cs typeface="Times New Roman" panose="02020603050405020304" pitchFamily="18" charset="0"/>
                          </a:rPr>
                          <m:t>𝐻</m:t>
                        </m:r>
                      </m:sub>
                    </m:sSub>
                    <m:r>
                      <a:rPr lang="en-US" altLang="zh-CN">
                        <a:latin typeface="Cambria Math" panose="020405030504060302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𝑌</m:t>
                        </m:r>
                      </m:e>
                      <m:sub>
                        <m:r>
                          <a:rPr lang="en-US" altLang="zh-CN" i="1">
                            <a:latin typeface="Cambria Math" panose="02040503050406030204" pitchFamily="18" charset="0"/>
                            <a:cs typeface="Times New Roman" panose="02020603050405020304" pitchFamily="18" charset="0"/>
                          </a:rPr>
                          <m:t>𝑚𝑎𝑥</m:t>
                        </m:r>
                      </m:sub>
                    </m:sSub>
                  </m:oMath>
                </a14:m>
                <a:r>
                  <a:rPr lang="en-US" altLang="zh-CN" sz="1800" dirty="0">
                    <a:effectLst/>
                    <a:latin typeface="宋体" panose="02010600030101010101" pitchFamily="2" charset="-122"/>
                    <a:cs typeface="Times New Roman" panose="02020603050405020304" pitchFamily="18" charset="0"/>
                  </a:rPr>
                  <a:t> </a:t>
                </a:r>
                <a:r>
                  <a:rPr lang="en-US" altLang="zh-CN" dirty="0">
                    <a:latin typeface="Times New Roman" panose="02020603050405020304" pitchFamily="18" charset="0"/>
                  </a:rPr>
                  <a:t>&amp;</a:t>
                </a:r>
                <a:r>
                  <a:rPr lang="en-US" altLang="zh-CN" sz="1800" dirty="0">
                    <a:effectLst/>
                    <a:latin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𝑍</m:t>
                        </m:r>
                      </m:e>
                      <m:sub>
                        <m:r>
                          <a:rPr lang="en-US" altLang="zh-CN" i="1">
                            <a:latin typeface="Cambria Math" panose="02040503050406030204" pitchFamily="18" charset="0"/>
                            <a:cs typeface="Times New Roman" panose="02020603050405020304" pitchFamily="18" charset="0"/>
                          </a:rPr>
                          <m:t>𝑚𝑖𝑛</m:t>
                        </m:r>
                      </m:sub>
                    </m:sSub>
                    <m:r>
                      <a:rPr lang="en-US" altLang="zh-CN">
                        <a:latin typeface="Cambria Math" panose="020405030504060302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𝑍</m:t>
                        </m:r>
                      </m:e>
                      <m:sub>
                        <m:r>
                          <a:rPr lang="en-US" altLang="zh-CN" i="1">
                            <a:latin typeface="Cambria Math" panose="02040503050406030204" pitchFamily="18" charset="0"/>
                            <a:cs typeface="Times New Roman" panose="02020603050405020304" pitchFamily="18" charset="0"/>
                          </a:rPr>
                          <m:t>𝐻</m:t>
                        </m:r>
                      </m:sub>
                    </m:sSub>
                    <m:r>
                      <a:rPr lang="en-US" altLang="zh-CN">
                        <a:latin typeface="Cambria Math" panose="020405030504060302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𝑍</m:t>
                        </m:r>
                      </m:e>
                      <m:sub>
                        <m:r>
                          <a:rPr lang="en-US" altLang="zh-CN" i="1">
                            <a:latin typeface="Cambria Math" panose="02040503050406030204" pitchFamily="18" charset="0"/>
                            <a:cs typeface="Times New Roman" panose="02020603050405020304" pitchFamily="18" charset="0"/>
                          </a:rPr>
                          <m:t>𝑚𝑎𝑥</m:t>
                        </m:r>
                      </m:sub>
                    </m:sSub>
                  </m:oMath>
                </a14:m>
                <a:endParaRPr lang="zh-CN" altLang="en-US" dirty="0"/>
              </a:p>
            </p:txBody>
          </p:sp>
        </mc:Choice>
        <mc:Fallback xmlns="">
          <p:sp>
            <p:nvSpPr>
              <p:cNvPr id="13" name="矩形 12">
                <a:extLst>
                  <a:ext uri="{FF2B5EF4-FFF2-40B4-BE49-F238E27FC236}">
                    <a16:creationId xmlns:a16="http://schemas.microsoft.com/office/drawing/2014/main" id="{F297E0DA-EFD3-44EC-9A73-4C48E08C48C4}"/>
                  </a:ext>
                </a:extLst>
              </p:cNvPr>
              <p:cNvSpPr>
                <a:spLocks noRot="1" noChangeAspect="1" noMove="1" noResize="1" noEditPoints="1" noAdjustHandles="1" noChangeArrowheads="1" noChangeShapeType="1" noTextEdit="1"/>
              </p:cNvSpPr>
              <p:nvPr/>
            </p:nvSpPr>
            <p:spPr>
              <a:xfrm>
                <a:off x="2659991" y="6130665"/>
                <a:ext cx="6467063" cy="369332"/>
              </a:xfrm>
              <a:prstGeom prst="rect">
                <a:avLst/>
              </a:prstGeom>
              <a:blipFill>
                <a:blip r:embed="rId8"/>
                <a:stretch>
                  <a:fillRect t="-8333" b="-28333"/>
                </a:stretch>
              </a:blipFill>
            </p:spPr>
            <p:txBody>
              <a:bodyPr/>
              <a:lstStyle/>
              <a:p>
                <a:r>
                  <a:rPr lang="zh-CN" altLang="en-US">
                    <a:noFill/>
                  </a:rPr>
                  <a:t> </a:t>
                </a:r>
              </a:p>
            </p:txBody>
          </p:sp>
        </mc:Fallback>
      </mc:AlternateContent>
      <p:grpSp>
        <p:nvGrpSpPr>
          <p:cNvPr id="51" name="组合 50">
            <a:extLst>
              <a:ext uri="{FF2B5EF4-FFF2-40B4-BE49-F238E27FC236}">
                <a16:creationId xmlns:a16="http://schemas.microsoft.com/office/drawing/2014/main" id="{F7B64AE6-DDE2-4B66-BFEB-2F162471B7AB}"/>
              </a:ext>
            </a:extLst>
          </p:cNvPr>
          <p:cNvGrpSpPr/>
          <p:nvPr/>
        </p:nvGrpSpPr>
        <p:grpSpPr>
          <a:xfrm>
            <a:off x="1536686" y="6118673"/>
            <a:ext cx="1140251" cy="457325"/>
            <a:chOff x="2645777" y="1428360"/>
            <a:chExt cx="1523389" cy="914033"/>
          </a:xfrm>
          <a:solidFill>
            <a:schemeClr val="accent6">
              <a:lumMod val="60000"/>
              <a:lumOff val="40000"/>
            </a:schemeClr>
          </a:solidFill>
        </p:grpSpPr>
        <p:sp>
          <p:nvSpPr>
            <p:cNvPr id="52" name="矩形 51">
              <a:extLst>
                <a:ext uri="{FF2B5EF4-FFF2-40B4-BE49-F238E27FC236}">
                  <a16:creationId xmlns:a16="http://schemas.microsoft.com/office/drawing/2014/main" id="{0080B686-D3E5-4725-862F-E37441D3E5C0}"/>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3" name="文本框 25">
              <a:extLst>
                <a:ext uri="{FF2B5EF4-FFF2-40B4-BE49-F238E27FC236}">
                  <a16:creationId xmlns:a16="http://schemas.microsoft.com/office/drawing/2014/main" id="{7539A3D3-4F6D-4EBB-A543-18ED54EF76D1}"/>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判断条件</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20" name="页脚占位符 2">
            <a:extLst>
              <a:ext uri="{FF2B5EF4-FFF2-40B4-BE49-F238E27FC236}">
                <a16:creationId xmlns:a16="http://schemas.microsoft.com/office/drawing/2014/main" id="{E53D938D-24F3-421C-8680-109B56930FCF}"/>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9731388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装配图像识别</a:t>
            </a:r>
          </a:p>
        </p:txBody>
      </p:sp>
      <p:sp>
        <p:nvSpPr>
          <p:cNvPr id="10" name="Rectangle 8">
            <a:extLst>
              <a:ext uri="{FF2B5EF4-FFF2-40B4-BE49-F238E27FC236}">
                <a16:creationId xmlns:a16="http://schemas.microsoft.com/office/drawing/2014/main" id="{755E3B0D-DE65-48BC-8BD5-28F729BF9440}"/>
              </a:ext>
            </a:extLst>
          </p:cNvPr>
          <p:cNvSpPr>
            <a:spLocks noChangeArrowheads="1"/>
          </p:cNvSpPr>
          <p:nvPr/>
        </p:nvSpPr>
        <p:spPr bwMode="auto">
          <a:xfrm>
            <a:off x="1571430" y="1803709"/>
            <a:ext cx="6444810" cy="2117725"/>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9">
            <a:extLst>
              <a:ext uri="{FF2B5EF4-FFF2-40B4-BE49-F238E27FC236}">
                <a16:creationId xmlns:a16="http://schemas.microsoft.com/office/drawing/2014/main" id="{C63D6C15-BE0A-42B4-AD64-49E7EF0BACE3}"/>
              </a:ext>
            </a:extLst>
          </p:cNvPr>
          <p:cNvSpPr>
            <a:spLocks/>
          </p:cNvSpPr>
          <p:nvPr/>
        </p:nvSpPr>
        <p:spPr bwMode="auto">
          <a:xfrm>
            <a:off x="1488881" y="1649721"/>
            <a:ext cx="2816908"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2" name="TextBox 15">
            <a:extLst>
              <a:ext uri="{FF2B5EF4-FFF2-40B4-BE49-F238E27FC236}">
                <a16:creationId xmlns:a16="http://schemas.microsoft.com/office/drawing/2014/main" id="{C1B4A8FA-0999-4ABF-B8A3-E49335FA49E9}"/>
              </a:ext>
            </a:extLst>
          </p:cNvPr>
          <p:cNvSpPr txBox="1">
            <a:spLocks noChangeArrowheads="1"/>
          </p:cNvSpPr>
          <p:nvPr/>
        </p:nvSpPr>
        <p:spPr bwMode="auto">
          <a:xfrm>
            <a:off x="1571429" y="1649721"/>
            <a:ext cx="2358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方案一：堡盟相机</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7D711DC-1B83-4BCB-95EF-4C10C0871C13}"/>
              </a:ext>
            </a:extLst>
          </p:cNvPr>
          <p:cNvSpPr txBox="1"/>
          <p:nvPr/>
        </p:nvSpPr>
        <p:spPr>
          <a:xfrm>
            <a:off x="1615070" y="2047938"/>
            <a:ext cx="6279250" cy="170540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自带识别软件，识别精度高；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安装简单，开箱即用；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需要用户选取特征，用户要非常熟悉产品；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购买、维护成本非常高</a:t>
            </a:r>
            <a:endParaRPr lang="en-US" altLang="zh-CN" dirty="0">
              <a:latin typeface="微软雅黑" panose="020B0503020204020204" pitchFamily="34" charset="-122"/>
              <a:ea typeface="微软雅黑" panose="020B0503020204020204" pitchFamily="34" charset="-122"/>
            </a:endParaRPr>
          </a:p>
        </p:txBody>
      </p:sp>
      <p:sp>
        <p:nvSpPr>
          <p:cNvPr id="18" name="Rectangle 8">
            <a:extLst>
              <a:ext uri="{FF2B5EF4-FFF2-40B4-BE49-F238E27FC236}">
                <a16:creationId xmlns:a16="http://schemas.microsoft.com/office/drawing/2014/main" id="{A8A0100A-4142-4447-9873-3EADA21517BD}"/>
              </a:ext>
            </a:extLst>
          </p:cNvPr>
          <p:cNvSpPr>
            <a:spLocks noChangeArrowheads="1"/>
          </p:cNvSpPr>
          <p:nvPr/>
        </p:nvSpPr>
        <p:spPr bwMode="auto">
          <a:xfrm>
            <a:off x="1571429" y="4309097"/>
            <a:ext cx="6444810" cy="2117725"/>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9">
            <a:extLst>
              <a:ext uri="{FF2B5EF4-FFF2-40B4-BE49-F238E27FC236}">
                <a16:creationId xmlns:a16="http://schemas.microsoft.com/office/drawing/2014/main" id="{C7B2246F-78F9-4DE8-AFDB-3BA2137669E1}"/>
              </a:ext>
            </a:extLst>
          </p:cNvPr>
          <p:cNvSpPr>
            <a:spLocks/>
          </p:cNvSpPr>
          <p:nvPr/>
        </p:nvSpPr>
        <p:spPr bwMode="auto">
          <a:xfrm>
            <a:off x="1488880" y="4155109"/>
            <a:ext cx="2816908"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20" name="TextBox 15">
            <a:extLst>
              <a:ext uri="{FF2B5EF4-FFF2-40B4-BE49-F238E27FC236}">
                <a16:creationId xmlns:a16="http://schemas.microsoft.com/office/drawing/2014/main" id="{C58270C3-4282-4C01-BF69-38850AC588AA}"/>
              </a:ext>
            </a:extLst>
          </p:cNvPr>
          <p:cNvSpPr txBox="1">
            <a:spLocks noChangeArrowheads="1"/>
          </p:cNvSpPr>
          <p:nvPr/>
        </p:nvSpPr>
        <p:spPr bwMode="auto">
          <a:xfrm>
            <a:off x="1571428" y="4155109"/>
            <a:ext cx="2358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方案二：工业相机</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F9BBB3B-966F-4C8B-8522-C503408FAB27}"/>
              </a:ext>
            </a:extLst>
          </p:cNvPr>
          <p:cNvSpPr txBox="1"/>
          <p:nvPr/>
        </p:nvSpPr>
        <p:spPr>
          <a:xfrm>
            <a:off x="1615069" y="4553326"/>
            <a:ext cx="6279250" cy="170540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识别精度高；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价格低廉，容易融入系统中；</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无需选择图像特征；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开发难度较高，需要自己开发识别算法</a:t>
            </a:r>
            <a:endParaRPr lang="en-US" altLang="zh-CN"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19AFE7C1-4761-49DE-8983-C7CB731A0F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00" t="2370" r="17662" b="10630"/>
          <a:stretch/>
        </p:blipFill>
        <p:spPr>
          <a:xfrm>
            <a:off x="5989320" y="4381810"/>
            <a:ext cx="1699260" cy="1575674"/>
          </a:xfrm>
          <a:prstGeom prst="rect">
            <a:avLst/>
          </a:prstGeom>
        </p:spPr>
      </p:pic>
      <p:sp>
        <p:nvSpPr>
          <p:cNvPr id="23" name="页脚占位符 2">
            <a:extLst>
              <a:ext uri="{FF2B5EF4-FFF2-40B4-BE49-F238E27FC236}">
                <a16:creationId xmlns:a16="http://schemas.microsoft.com/office/drawing/2014/main" id="{12AFBE09-4A95-49C9-B29B-4971AA1E3C6A}"/>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1114020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装配图像识别</a:t>
            </a:r>
          </a:p>
        </p:txBody>
      </p:sp>
      <p:sp>
        <p:nvSpPr>
          <p:cNvPr id="23" name="Rectangle 8">
            <a:extLst>
              <a:ext uri="{FF2B5EF4-FFF2-40B4-BE49-F238E27FC236}">
                <a16:creationId xmlns:a16="http://schemas.microsoft.com/office/drawing/2014/main" id="{B12CE27E-12D9-446F-86F2-D12346CD1B8C}"/>
              </a:ext>
            </a:extLst>
          </p:cNvPr>
          <p:cNvSpPr>
            <a:spLocks noChangeArrowheads="1"/>
          </p:cNvSpPr>
          <p:nvPr/>
        </p:nvSpPr>
        <p:spPr bwMode="auto">
          <a:xfrm>
            <a:off x="1439028" y="1850021"/>
            <a:ext cx="7572570" cy="1716139"/>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Freeform 9">
            <a:extLst>
              <a:ext uri="{FF2B5EF4-FFF2-40B4-BE49-F238E27FC236}">
                <a16:creationId xmlns:a16="http://schemas.microsoft.com/office/drawing/2014/main" id="{2C9523C1-84D8-4970-92F3-5411A7F2B3A9}"/>
              </a:ext>
            </a:extLst>
          </p:cNvPr>
          <p:cNvSpPr>
            <a:spLocks/>
          </p:cNvSpPr>
          <p:nvPr/>
        </p:nvSpPr>
        <p:spPr bwMode="auto">
          <a:xfrm>
            <a:off x="1356479" y="1696033"/>
            <a:ext cx="2816908"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25" name="TextBox 15">
            <a:extLst>
              <a:ext uri="{FF2B5EF4-FFF2-40B4-BE49-F238E27FC236}">
                <a16:creationId xmlns:a16="http://schemas.microsoft.com/office/drawing/2014/main" id="{3990EB08-1F92-45C2-95B2-9EE0A848ED83}"/>
              </a:ext>
            </a:extLst>
          </p:cNvPr>
          <p:cNvSpPr txBox="1">
            <a:spLocks noChangeArrowheads="1"/>
          </p:cNvSpPr>
          <p:nvPr/>
        </p:nvSpPr>
        <p:spPr bwMode="auto">
          <a:xfrm>
            <a:off x="1439027" y="1696033"/>
            <a:ext cx="2358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图像识别算法选择</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88AFFEA-7E63-403E-999A-979738E81F9E}"/>
              </a:ext>
            </a:extLst>
          </p:cNvPr>
          <p:cNvSpPr txBox="1"/>
          <p:nvPr/>
        </p:nvSpPr>
        <p:spPr>
          <a:xfrm>
            <a:off x="1482668" y="2094250"/>
            <a:ext cx="7437490"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卷积神经网络</a:t>
            </a:r>
            <a:r>
              <a:rPr lang="en-US" altLang="zh-CN" dirty="0">
                <a:latin typeface="微软雅黑" panose="020B0503020204020204" pitchFamily="34" charset="-122"/>
                <a:ea typeface="微软雅黑" panose="020B0503020204020204" pitchFamily="34" charset="-122"/>
              </a:rPr>
              <a:t>(CNN)</a:t>
            </a: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支持向量机</a:t>
            </a:r>
            <a:r>
              <a:rPr lang="en-US" altLang="zh-CN" dirty="0">
                <a:latin typeface="微软雅黑" panose="020B0503020204020204" pitchFamily="34" charset="-122"/>
                <a:ea typeface="微软雅黑" panose="020B0503020204020204" pitchFamily="34" charset="-122"/>
              </a:rPr>
              <a:t>(SVM)</a:t>
            </a: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词袋模型</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BoW</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各图像特征提取算法</a:t>
            </a:r>
            <a:r>
              <a:rPr lang="en-US" altLang="zh-CN" dirty="0">
                <a:latin typeface="微软雅黑" panose="020B0503020204020204" pitchFamily="34" charset="-122"/>
                <a:ea typeface="微软雅黑" panose="020B0503020204020204" pitchFamily="34" charset="-122"/>
              </a:rPr>
              <a:t>(SIFT, SURF, HOG, LBP, HAAR)</a:t>
            </a:r>
          </a:p>
        </p:txBody>
      </p:sp>
      <p:sp>
        <p:nvSpPr>
          <p:cNvPr id="27" name="Rectangle 8">
            <a:extLst>
              <a:ext uri="{FF2B5EF4-FFF2-40B4-BE49-F238E27FC236}">
                <a16:creationId xmlns:a16="http://schemas.microsoft.com/office/drawing/2014/main" id="{A7BED013-D7F2-468D-AD3F-0C0896DBA4BB}"/>
              </a:ext>
            </a:extLst>
          </p:cNvPr>
          <p:cNvSpPr>
            <a:spLocks noChangeArrowheads="1"/>
          </p:cNvSpPr>
          <p:nvPr/>
        </p:nvSpPr>
        <p:spPr bwMode="auto">
          <a:xfrm>
            <a:off x="1439028" y="4072848"/>
            <a:ext cx="7572570" cy="2531152"/>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9">
            <a:extLst>
              <a:ext uri="{FF2B5EF4-FFF2-40B4-BE49-F238E27FC236}">
                <a16:creationId xmlns:a16="http://schemas.microsoft.com/office/drawing/2014/main" id="{7E52D74A-3004-4B3C-9822-9521AFF363A7}"/>
              </a:ext>
            </a:extLst>
          </p:cNvPr>
          <p:cNvSpPr>
            <a:spLocks/>
          </p:cNvSpPr>
          <p:nvPr/>
        </p:nvSpPr>
        <p:spPr bwMode="auto">
          <a:xfrm>
            <a:off x="1356479" y="3918860"/>
            <a:ext cx="2816908"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29" name="TextBox 15">
            <a:extLst>
              <a:ext uri="{FF2B5EF4-FFF2-40B4-BE49-F238E27FC236}">
                <a16:creationId xmlns:a16="http://schemas.microsoft.com/office/drawing/2014/main" id="{14C36A5D-7AE7-4E2E-979F-DB825FAFBCDE}"/>
              </a:ext>
            </a:extLst>
          </p:cNvPr>
          <p:cNvSpPr txBox="1">
            <a:spLocks noChangeArrowheads="1"/>
          </p:cNvSpPr>
          <p:nvPr/>
        </p:nvSpPr>
        <p:spPr bwMode="auto">
          <a:xfrm>
            <a:off x="1439027" y="3918860"/>
            <a:ext cx="2358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图像识别测试类</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8296F34E-ECA0-40B5-9FC7-FE7D085B09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1917" y="4555166"/>
            <a:ext cx="1492250" cy="1389023"/>
          </a:xfrm>
          <a:prstGeom prst="rect">
            <a:avLst/>
          </a:prstGeom>
          <a:noFill/>
          <a:ln>
            <a:noFill/>
          </a:ln>
        </p:spPr>
      </p:pic>
      <p:pic>
        <p:nvPicPr>
          <p:cNvPr id="32" name="图片 31">
            <a:extLst>
              <a:ext uri="{FF2B5EF4-FFF2-40B4-BE49-F238E27FC236}">
                <a16:creationId xmlns:a16="http://schemas.microsoft.com/office/drawing/2014/main" id="{1CB2A4BB-7470-416A-ACAF-F864E9CBC31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450" y="4593285"/>
            <a:ext cx="1489874" cy="1387474"/>
          </a:xfrm>
          <a:prstGeom prst="rect">
            <a:avLst/>
          </a:prstGeom>
          <a:noFill/>
          <a:ln>
            <a:noFill/>
          </a:ln>
        </p:spPr>
      </p:pic>
      <p:pic>
        <p:nvPicPr>
          <p:cNvPr id="33" name="图片 32">
            <a:extLst>
              <a:ext uri="{FF2B5EF4-FFF2-40B4-BE49-F238E27FC236}">
                <a16:creationId xmlns:a16="http://schemas.microsoft.com/office/drawing/2014/main" id="{05A085F0-E8BF-4C70-B358-8F3D3FE94E8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2607" y="4586333"/>
            <a:ext cx="1492250" cy="1389023"/>
          </a:xfrm>
          <a:prstGeom prst="rect">
            <a:avLst/>
          </a:prstGeom>
          <a:noFill/>
          <a:ln>
            <a:noFill/>
          </a:ln>
        </p:spPr>
      </p:pic>
      <p:pic>
        <p:nvPicPr>
          <p:cNvPr id="34" name="图片 33">
            <a:extLst>
              <a:ext uri="{FF2B5EF4-FFF2-40B4-BE49-F238E27FC236}">
                <a16:creationId xmlns:a16="http://schemas.microsoft.com/office/drawing/2014/main" id="{08624A70-D6C2-4337-9EE2-498DACF01B8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6764" y="4593285"/>
            <a:ext cx="1492250" cy="1389797"/>
          </a:xfrm>
          <a:prstGeom prst="rect">
            <a:avLst/>
          </a:prstGeom>
          <a:noFill/>
          <a:ln>
            <a:noFill/>
          </a:ln>
        </p:spPr>
      </p:pic>
      <p:grpSp>
        <p:nvGrpSpPr>
          <p:cNvPr id="36" name="组合 35">
            <a:extLst>
              <a:ext uri="{FF2B5EF4-FFF2-40B4-BE49-F238E27FC236}">
                <a16:creationId xmlns:a16="http://schemas.microsoft.com/office/drawing/2014/main" id="{E10B757E-9651-480A-AF49-52EA0450FFE1}"/>
              </a:ext>
            </a:extLst>
          </p:cNvPr>
          <p:cNvGrpSpPr/>
          <p:nvPr/>
        </p:nvGrpSpPr>
        <p:grpSpPr>
          <a:xfrm>
            <a:off x="1697916" y="5955406"/>
            <a:ext cx="1140251" cy="457325"/>
            <a:chOff x="2645777" y="1428360"/>
            <a:chExt cx="1523389" cy="914033"/>
          </a:xfrm>
          <a:solidFill>
            <a:schemeClr val="accent6">
              <a:lumMod val="60000"/>
              <a:lumOff val="40000"/>
            </a:schemeClr>
          </a:solidFill>
        </p:grpSpPr>
        <p:sp>
          <p:nvSpPr>
            <p:cNvPr id="37" name="矩形 36">
              <a:extLst>
                <a:ext uri="{FF2B5EF4-FFF2-40B4-BE49-F238E27FC236}">
                  <a16:creationId xmlns:a16="http://schemas.microsoft.com/office/drawing/2014/main" id="{7B110D08-E328-4948-9078-A40AC5519E1A}"/>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38" name="文本框 25">
              <a:extLst>
                <a:ext uri="{FF2B5EF4-FFF2-40B4-BE49-F238E27FC236}">
                  <a16:creationId xmlns:a16="http://schemas.microsoft.com/office/drawing/2014/main" id="{24AA942D-139A-44E2-858F-4D42626DF685}"/>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正确装配</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8A1AAC3B-A393-4C61-9783-57B3C457F949}"/>
              </a:ext>
            </a:extLst>
          </p:cNvPr>
          <p:cNvGrpSpPr/>
          <p:nvPr/>
        </p:nvGrpSpPr>
        <p:grpSpPr>
          <a:xfrm>
            <a:off x="3606220" y="5983905"/>
            <a:ext cx="1140251" cy="457325"/>
            <a:chOff x="2645777" y="1428360"/>
            <a:chExt cx="1523389" cy="914033"/>
          </a:xfrm>
          <a:solidFill>
            <a:schemeClr val="accent6">
              <a:lumMod val="60000"/>
              <a:lumOff val="40000"/>
            </a:schemeClr>
          </a:solidFill>
        </p:grpSpPr>
        <p:sp>
          <p:nvSpPr>
            <p:cNvPr id="40" name="矩形 39">
              <a:extLst>
                <a:ext uri="{FF2B5EF4-FFF2-40B4-BE49-F238E27FC236}">
                  <a16:creationId xmlns:a16="http://schemas.microsoft.com/office/drawing/2014/main" id="{01C40787-8D35-4453-8087-EE1A4FFE8407}"/>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41" name="文本框 25">
              <a:extLst>
                <a:ext uri="{FF2B5EF4-FFF2-40B4-BE49-F238E27FC236}">
                  <a16:creationId xmlns:a16="http://schemas.microsoft.com/office/drawing/2014/main" id="{DE4D40A4-0E80-4185-858A-447D842E19A4}"/>
                </a:ext>
              </a:extLst>
            </p:cNvPr>
            <p:cNvSpPr txBox="1"/>
            <p:nvPr/>
          </p:nvSpPr>
          <p:spPr>
            <a:xfrm>
              <a:off x="2770025" y="1605478"/>
              <a:ext cx="1266987"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垫片装反</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BCAFBECB-2439-40D8-A1B1-D3D4D1D5EE78}"/>
              </a:ext>
            </a:extLst>
          </p:cNvPr>
          <p:cNvGrpSpPr/>
          <p:nvPr/>
        </p:nvGrpSpPr>
        <p:grpSpPr>
          <a:xfrm>
            <a:off x="5514524" y="5998978"/>
            <a:ext cx="1140251" cy="457325"/>
            <a:chOff x="2645777" y="1428360"/>
            <a:chExt cx="1523389" cy="914033"/>
          </a:xfrm>
          <a:solidFill>
            <a:schemeClr val="accent6">
              <a:lumMod val="60000"/>
              <a:lumOff val="40000"/>
            </a:schemeClr>
          </a:solidFill>
        </p:grpSpPr>
        <p:sp>
          <p:nvSpPr>
            <p:cNvPr id="43" name="矩形 42">
              <a:extLst>
                <a:ext uri="{FF2B5EF4-FFF2-40B4-BE49-F238E27FC236}">
                  <a16:creationId xmlns:a16="http://schemas.microsoft.com/office/drawing/2014/main" id="{127CBA8B-C9E2-4D47-A9A7-D6A24BAD8FC0}"/>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44" name="文本框 25">
              <a:extLst>
                <a:ext uri="{FF2B5EF4-FFF2-40B4-BE49-F238E27FC236}">
                  <a16:creationId xmlns:a16="http://schemas.microsoft.com/office/drawing/2014/main" id="{2D826075-0B79-469F-A94A-27B475C33390}"/>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垫片漏装</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D6E45B9D-3E43-495D-BDC8-11F1026BE9B8}"/>
              </a:ext>
            </a:extLst>
          </p:cNvPr>
          <p:cNvGrpSpPr/>
          <p:nvPr/>
        </p:nvGrpSpPr>
        <p:grpSpPr>
          <a:xfrm>
            <a:off x="7422828" y="5998978"/>
            <a:ext cx="1140251" cy="457325"/>
            <a:chOff x="2645777" y="1428360"/>
            <a:chExt cx="1523389" cy="914033"/>
          </a:xfrm>
          <a:solidFill>
            <a:schemeClr val="accent6">
              <a:lumMod val="60000"/>
              <a:lumOff val="40000"/>
            </a:schemeClr>
          </a:solidFill>
        </p:grpSpPr>
        <p:sp>
          <p:nvSpPr>
            <p:cNvPr id="46" name="矩形 45">
              <a:extLst>
                <a:ext uri="{FF2B5EF4-FFF2-40B4-BE49-F238E27FC236}">
                  <a16:creationId xmlns:a16="http://schemas.microsoft.com/office/drawing/2014/main" id="{312E4604-610F-406C-84A6-FF5AB7BA9DA8}"/>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47" name="文本框 25">
              <a:extLst>
                <a:ext uri="{FF2B5EF4-FFF2-40B4-BE49-F238E27FC236}">
                  <a16:creationId xmlns:a16="http://schemas.microsoft.com/office/drawing/2014/main" id="{B585E2CC-3A61-4A8A-9A91-BF37CC722F84}"/>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阀芯漏装</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48" name="页脚占位符 2">
            <a:extLst>
              <a:ext uri="{FF2B5EF4-FFF2-40B4-BE49-F238E27FC236}">
                <a16:creationId xmlns:a16="http://schemas.microsoft.com/office/drawing/2014/main" id="{C620AA7C-0A28-42DB-BF16-4964A4E14288}"/>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6107744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cBhvr>
                                        <p:cTn id="20" dur="500"/>
                                        <p:tgtEl>
                                          <p:spTgt spid="39"/>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装配图像识别</a:t>
            </a:r>
          </a:p>
        </p:txBody>
      </p:sp>
      <p:pic>
        <p:nvPicPr>
          <p:cNvPr id="48" name="图片 47">
            <a:extLst>
              <a:ext uri="{FF2B5EF4-FFF2-40B4-BE49-F238E27FC236}">
                <a16:creationId xmlns:a16="http://schemas.microsoft.com/office/drawing/2014/main" id="{764B7C59-E46D-40E7-8538-822E42D3FF53}"/>
              </a:ext>
            </a:extLst>
          </p:cNvPr>
          <p:cNvPicPr/>
          <p:nvPr/>
        </p:nvPicPr>
        <p:blipFill rotWithShape="1">
          <a:blip r:embed="rId3">
            <a:extLst>
              <a:ext uri="{28A0092B-C50C-407E-A947-70E740481C1C}">
                <a14:useLocalDpi xmlns:a14="http://schemas.microsoft.com/office/drawing/2010/main" val="0"/>
              </a:ext>
            </a:extLst>
          </a:blip>
          <a:srcRect l="5919" t="4709" r="7604" b="3264"/>
          <a:stretch/>
        </p:blipFill>
        <p:spPr bwMode="auto">
          <a:xfrm>
            <a:off x="1287780" y="1864079"/>
            <a:ext cx="6677660" cy="4622684"/>
          </a:xfrm>
          <a:prstGeom prst="rect">
            <a:avLst/>
          </a:prstGeom>
          <a:noFill/>
          <a:ln>
            <a:noFill/>
          </a:ln>
          <a:extLst>
            <a:ext uri="{53640926-AAD7-44D8-BBD7-CCE9431645EC}">
              <a14:shadowObscured xmlns:a14="http://schemas.microsoft.com/office/drawing/2010/main"/>
            </a:ext>
          </a:extLst>
        </p:spPr>
      </p:pic>
      <p:pic>
        <p:nvPicPr>
          <p:cNvPr id="49" name="图片 48">
            <a:extLst>
              <a:ext uri="{FF2B5EF4-FFF2-40B4-BE49-F238E27FC236}">
                <a16:creationId xmlns:a16="http://schemas.microsoft.com/office/drawing/2014/main" id="{75CBA55C-5E23-4AB5-96C8-40AC09A82DDA}"/>
              </a:ext>
            </a:extLst>
          </p:cNvPr>
          <p:cNvPicPr/>
          <p:nvPr/>
        </p:nvPicPr>
        <p:blipFill rotWithShape="1">
          <a:blip r:embed="rId4">
            <a:extLst>
              <a:ext uri="{28A0092B-C50C-407E-A947-70E740481C1C}">
                <a14:useLocalDpi xmlns:a14="http://schemas.microsoft.com/office/drawing/2010/main" val="0"/>
              </a:ext>
            </a:extLst>
          </a:blip>
          <a:srcRect l="5346" t="4582" r="8259"/>
          <a:stretch/>
        </p:blipFill>
        <p:spPr bwMode="auto">
          <a:xfrm>
            <a:off x="2032000" y="2108792"/>
            <a:ext cx="7037396" cy="4492434"/>
          </a:xfrm>
          <a:prstGeom prst="rect">
            <a:avLst/>
          </a:prstGeom>
          <a:noFill/>
          <a:ln>
            <a:noFill/>
          </a:ln>
          <a:extLst>
            <a:ext uri="{53640926-AAD7-44D8-BBD7-CCE9431645EC}">
              <a14:shadowObscured xmlns:a14="http://schemas.microsoft.com/office/drawing/2010/main"/>
            </a:ext>
          </a:extLst>
        </p:spPr>
      </p:pic>
      <p:grpSp>
        <p:nvGrpSpPr>
          <p:cNvPr id="50" name="组合 49">
            <a:extLst>
              <a:ext uri="{FF2B5EF4-FFF2-40B4-BE49-F238E27FC236}">
                <a16:creationId xmlns:a16="http://schemas.microsoft.com/office/drawing/2014/main" id="{35D1F416-0CC7-4826-91AF-FDD3093308AA}"/>
              </a:ext>
            </a:extLst>
          </p:cNvPr>
          <p:cNvGrpSpPr/>
          <p:nvPr/>
        </p:nvGrpSpPr>
        <p:grpSpPr>
          <a:xfrm>
            <a:off x="1770366" y="1401691"/>
            <a:ext cx="2425714" cy="457325"/>
            <a:chOff x="2645777" y="1428360"/>
            <a:chExt cx="1523389" cy="914033"/>
          </a:xfrm>
          <a:solidFill>
            <a:schemeClr val="accent6">
              <a:lumMod val="60000"/>
              <a:lumOff val="40000"/>
            </a:schemeClr>
          </a:solidFill>
        </p:grpSpPr>
        <p:sp>
          <p:nvSpPr>
            <p:cNvPr id="51" name="矩形 50">
              <a:extLst>
                <a:ext uri="{FF2B5EF4-FFF2-40B4-BE49-F238E27FC236}">
                  <a16:creationId xmlns:a16="http://schemas.microsoft.com/office/drawing/2014/main" id="{0BA6E360-B8B6-46E1-A467-597BF4C1E2EE}"/>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2" name="文本框 25">
              <a:extLst>
                <a:ext uri="{FF2B5EF4-FFF2-40B4-BE49-F238E27FC236}">
                  <a16:creationId xmlns:a16="http://schemas.microsoft.com/office/drawing/2014/main" id="{7BB899F7-B9F2-43A4-A16D-A56E72FE58FD}"/>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各算法运行耗时</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5F8B0E1B-1027-459C-913E-043FD9FD7033}"/>
              </a:ext>
            </a:extLst>
          </p:cNvPr>
          <p:cNvGrpSpPr/>
          <p:nvPr/>
        </p:nvGrpSpPr>
        <p:grpSpPr>
          <a:xfrm>
            <a:off x="4678666" y="1705845"/>
            <a:ext cx="2425714" cy="457325"/>
            <a:chOff x="2645777" y="1428360"/>
            <a:chExt cx="1523389" cy="914033"/>
          </a:xfrm>
          <a:solidFill>
            <a:schemeClr val="accent6">
              <a:lumMod val="60000"/>
              <a:lumOff val="40000"/>
            </a:schemeClr>
          </a:solidFill>
        </p:grpSpPr>
        <p:sp>
          <p:nvSpPr>
            <p:cNvPr id="54" name="矩形 53">
              <a:extLst>
                <a:ext uri="{FF2B5EF4-FFF2-40B4-BE49-F238E27FC236}">
                  <a16:creationId xmlns:a16="http://schemas.microsoft.com/office/drawing/2014/main" id="{3DFA4C2A-C072-4A97-AFAD-B23BECDB0047}"/>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5" name="文本框 25">
              <a:extLst>
                <a:ext uri="{FF2B5EF4-FFF2-40B4-BE49-F238E27FC236}">
                  <a16:creationId xmlns:a16="http://schemas.microsoft.com/office/drawing/2014/main" id="{64C56FED-943F-4D9D-805E-1A0A136850C9}"/>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各算法识别准确率</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15" name="页脚占位符 2">
            <a:extLst>
              <a:ext uri="{FF2B5EF4-FFF2-40B4-BE49-F238E27FC236}">
                <a16:creationId xmlns:a16="http://schemas.microsoft.com/office/drawing/2014/main" id="{0FD4FB95-D3C6-463A-93CF-3187167FD135}"/>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8580113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randombar(horizontal)">
                                      <p:cBhvr>
                                        <p:cTn id="19" dur="500"/>
                                        <p:tgtEl>
                                          <p:spTgt spid="53"/>
                                        </p:tgtEl>
                                      </p:cBhvr>
                                    </p:animEffect>
                                  </p:childTnLst>
                                </p:cTn>
                              </p:par>
                              <p:par>
                                <p:cTn id="20" presetID="14" presetClass="entr" presetSubtype="1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randombar(horizontal)">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8">
            <a:extLst>
              <a:ext uri="{FF2B5EF4-FFF2-40B4-BE49-F238E27FC236}">
                <a16:creationId xmlns:a16="http://schemas.microsoft.com/office/drawing/2014/main" id="{13A59FA4-7EEB-4F40-957A-DB7F8F3831C8}"/>
              </a:ext>
            </a:extLst>
          </p:cNvPr>
          <p:cNvSpPr>
            <a:spLocks noChangeArrowheads="1"/>
          </p:cNvSpPr>
          <p:nvPr/>
        </p:nvSpPr>
        <p:spPr bwMode="auto">
          <a:xfrm>
            <a:off x="1521917" y="4892411"/>
            <a:ext cx="7572570" cy="1490183"/>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4" name="文本框 3">
            <a:extLst>
              <a:ext uri="{FF2B5EF4-FFF2-40B4-BE49-F238E27FC236}">
                <a16:creationId xmlns:a16="http://schemas.microsoft.com/office/drawing/2014/main" id="{48BD9DB2-49FD-4043-95EA-ACEA848A5A3B}"/>
              </a:ext>
            </a:extLst>
          </p:cNvPr>
          <p:cNvSpPr txBox="1"/>
          <p:nvPr/>
        </p:nvSpPr>
        <p:spPr>
          <a:xfrm>
            <a:off x="1758735" y="5455920"/>
            <a:ext cx="609494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算法：                    </a:t>
            </a:r>
            <a:r>
              <a:rPr lang="en-US" altLang="zh-CN" dirty="0" err="1">
                <a:latin typeface="微软雅黑" panose="020B0503020204020204" pitchFamily="34" charset="-122"/>
                <a:ea typeface="微软雅黑" panose="020B0503020204020204" pitchFamily="34" charset="-122"/>
              </a:rPr>
              <a:t>BoW</a:t>
            </a:r>
            <a:r>
              <a:rPr lang="zh-CN" altLang="en-US" dirty="0">
                <a:latin typeface="微软雅黑" panose="020B0503020204020204" pitchFamily="34" charset="-122"/>
                <a:ea typeface="微软雅黑" panose="020B0503020204020204" pitchFamily="34" charset="-122"/>
              </a:rPr>
              <a:t>算法</a:t>
            </a:r>
            <a:r>
              <a:rPr lang="en-US" altLang="zh-CN" dirty="0">
                <a:latin typeface="微软雅黑" panose="020B0503020204020204" pitchFamily="34" charset="-122"/>
                <a:ea typeface="微软雅黑" panose="020B0503020204020204" pitchFamily="34" charset="-122"/>
              </a:rPr>
              <a:t>+SURF</a:t>
            </a:r>
            <a:r>
              <a:rPr lang="zh-CN" altLang="en-US" dirty="0">
                <a:latin typeface="微软雅黑" panose="020B0503020204020204" pitchFamily="34" charset="-122"/>
                <a:ea typeface="微软雅黑" panose="020B0503020204020204" pitchFamily="34" charset="-122"/>
              </a:rPr>
              <a:t>图像特征提取算法；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训练图像扩展方式：</a:t>
            </a:r>
            <a:r>
              <a:rPr lang="en-US" altLang="zh-CN" dirty="0">
                <a:latin typeface="微软雅黑" panose="020B0503020204020204" pitchFamily="34" charset="-122"/>
                <a:ea typeface="微软雅黑" panose="020B0503020204020204" pitchFamily="34" charset="-122"/>
              </a:rPr>
              <a:t>0-20%</a:t>
            </a:r>
            <a:r>
              <a:rPr lang="zh-CN" altLang="en-US" dirty="0">
                <a:latin typeface="微软雅黑" panose="020B0503020204020204" pitchFamily="34" charset="-122"/>
                <a:ea typeface="微软雅黑" panose="020B0503020204020204" pitchFamily="34" charset="-122"/>
              </a:rPr>
              <a:t>位移</a:t>
            </a:r>
            <a:r>
              <a:rPr lang="en-US" altLang="zh-CN" dirty="0">
                <a:latin typeface="微软雅黑" panose="020B0503020204020204" pitchFamily="34" charset="-122"/>
                <a:ea typeface="微软雅黑" panose="020B0503020204020204" pitchFamily="34" charset="-122"/>
              </a:rPr>
              <a:t>+0-10°</a:t>
            </a:r>
            <a:r>
              <a:rPr lang="zh-CN" altLang="en-US" dirty="0">
                <a:latin typeface="微软雅黑" panose="020B0503020204020204" pitchFamily="34" charset="-122"/>
                <a:ea typeface="微软雅黑" panose="020B0503020204020204" pitchFamily="34" charset="-122"/>
              </a:rPr>
              <a:t>旋转</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高斯</a:t>
            </a:r>
          </a:p>
        </p:txBody>
      </p:sp>
      <p:grpSp>
        <p:nvGrpSpPr>
          <p:cNvPr id="29" name="组合 28">
            <a:extLst>
              <a:ext uri="{FF2B5EF4-FFF2-40B4-BE49-F238E27FC236}">
                <a16:creationId xmlns:a16="http://schemas.microsoft.com/office/drawing/2014/main" id="{3C85346B-27AF-4C80-A9D0-0225B5995320}"/>
              </a:ext>
            </a:extLst>
          </p:cNvPr>
          <p:cNvGrpSpPr/>
          <p:nvPr/>
        </p:nvGrpSpPr>
        <p:grpSpPr>
          <a:xfrm>
            <a:off x="1721623" y="4663283"/>
            <a:ext cx="2425714" cy="457325"/>
            <a:chOff x="2645777" y="1428360"/>
            <a:chExt cx="1523389" cy="914033"/>
          </a:xfrm>
          <a:solidFill>
            <a:schemeClr val="accent6">
              <a:lumMod val="60000"/>
              <a:lumOff val="40000"/>
            </a:schemeClr>
          </a:solidFill>
        </p:grpSpPr>
        <p:sp>
          <p:nvSpPr>
            <p:cNvPr id="30" name="矩形 29">
              <a:extLst>
                <a:ext uri="{FF2B5EF4-FFF2-40B4-BE49-F238E27FC236}">
                  <a16:creationId xmlns:a16="http://schemas.microsoft.com/office/drawing/2014/main" id="{4F6BC081-7362-414B-8FC8-826CAC27198C}"/>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31" name="文本框 25">
              <a:extLst>
                <a:ext uri="{FF2B5EF4-FFF2-40B4-BE49-F238E27FC236}">
                  <a16:creationId xmlns:a16="http://schemas.microsoft.com/office/drawing/2014/main" id="{F6623E82-EC11-4F45-A3BC-0A362D6E6D08}"/>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最终结果</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装配图像识别</a:t>
            </a:r>
          </a:p>
        </p:txBody>
      </p:sp>
      <p:pic>
        <p:nvPicPr>
          <p:cNvPr id="15" name="图片 14">
            <a:extLst>
              <a:ext uri="{FF2B5EF4-FFF2-40B4-BE49-F238E27FC236}">
                <a16:creationId xmlns:a16="http://schemas.microsoft.com/office/drawing/2014/main" id="{2D9042B0-A980-499A-860B-A158782C5E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32721" y="1974321"/>
            <a:ext cx="1169244" cy="1088324"/>
          </a:xfrm>
          <a:prstGeom prst="rect">
            <a:avLst/>
          </a:prstGeom>
          <a:noFill/>
          <a:ln>
            <a:noFill/>
          </a:ln>
        </p:spPr>
      </p:pic>
      <p:pic>
        <p:nvPicPr>
          <p:cNvPr id="16" name="图片 15">
            <a:extLst>
              <a:ext uri="{FF2B5EF4-FFF2-40B4-BE49-F238E27FC236}">
                <a16:creationId xmlns:a16="http://schemas.microsoft.com/office/drawing/2014/main" id="{0D4F4539-245F-4385-99B0-9BA6AF08420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00865" y="1974321"/>
            <a:ext cx="1179245" cy="1095945"/>
          </a:xfrm>
          <a:prstGeom prst="rect">
            <a:avLst/>
          </a:prstGeom>
          <a:noFill/>
          <a:ln>
            <a:noFill/>
          </a:ln>
        </p:spPr>
      </p:pic>
      <p:pic>
        <p:nvPicPr>
          <p:cNvPr id="17" name="图片 16">
            <a:extLst>
              <a:ext uri="{FF2B5EF4-FFF2-40B4-BE49-F238E27FC236}">
                <a16:creationId xmlns:a16="http://schemas.microsoft.com/office/drawing/2014/main" id="{1D30F7EE-DB27-4FA2-A765-0E2A086E429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88346" y="1982704"/>
            <a:ext cx="1171431" cy="1087562"/>
          </a:xfrm>
          <a:prstGeom prst="rect">
            <a:avLst/>
          </a:prstGeom>
          <a:noFill/>
          <a:ln>
            <a:noFill/>
          </a:ln>
        </p:spPr>
      </p:pic>
      <p:pic>
        <p:nvPicPr>
          <p:cNvPr id="18" name="图片 17">
            <a:extLst>
              <a:ext uri="{FF2B5EF4-FFF2-40B4-BE49-F238E27FC236}">
                <a16:creationId xmlns:a16="http://schemas.microsoft.com/office/drawing/2014/main" id="{E0A17EA5-E7F0-4EDC-813F-A1811FF3803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868016" y="1984228"/>
            <a:ext cx="1169868" cy="1086038"/>
          </a:xfrm>
          <a:prstGeom prst="rect">
            <a:avLst/>
          </a:prstGeom>
          <a:noFill/>
          <a:ln>
            <a:noFill/>
          </a:ln>
        </p:spPr>
      </p:pic>
      <p:pic>
        <p:nvPicPr>
          <p:cNvPr id="19" name="图片 18">
            <a:extLst>
              <a:ext uri="{FF2B5EF4-FFF2-40B4-BE49-F238E27FC236}">
                <a16:creationId xmlns:a16="http://schemas.microsoft.com/office/drawing/2014/main" id="{556297A5-44E3-457E-9C3A-B4EEBF7BB5F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307453" y="1965938"/>
            <a:ext cx="1180808" cy="1096707"/>
          </a:xfrm>
          <a:prstGeom prst="rect">
            <a:avLst/>
          </a:prstGeom>
          <a:noFill/>
          <a:ln>
            <a:noFill/>
          </a:ln>
        </p:spPr>
      </p:pic>
      <p:pic>
        <p:nvPicPr>
          <p:cNvPr id="20" name="图片 19">
            <a:extLst>
              <a:ext uri="{FF2B5EF4-FFF2-40B4-BE49-F238E27FC236}">
                <a16:creationId xmlns:a16="http://schemas.microsoft.com/office/drawing/2014/main" id="{22045937-6C07-4C4F-91A9-1A2CF68E0FB7}"/>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739767" y="3310038"/>
            <a:ext cx="1188744" cy="1105853"/>
          </a:xfrm>
          <a:prstGeom prst="rect">
            <a:avLst/>
          </a:prstGeom>
          <a:noFill/>
          <a:ln>
            <a:noFill/>
          </a:ln>
        </p:spPr>
      </p:pic>
      <p:pic>
        <p:nvPicPr>
          <p:cNvPr id="21" name="图片 20">
            <a:extLst>
              <a:ext uri="{FF2B5EF4-FFF2-40B4-BE49-F238E27FC236}">
                <a16:creationId xmlns:a16="http://schemas.microsoft.com/office/drawing/2014/main" id="{FFC156DE-C434-4CDC-990A-73A43FC4FEA5}"/>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112525" y="3310037"/>
            <a:ext cx="1190186" cy="1105853"/>
          </a:xfrm>
          <a:prstGeom prst="rect">
            <a:avLst/>
          </a:prstGeom>
          <a:noFill/>
          <a:ln>
            <a:noFill/>
          </a:ln>
        </p:spPr>
      </p:pic>
      <p:pic>
        <p:nvPicPr>
          <p:cNvPr id="22" name="图片 21">
            <a:extLst>
              <a:ext uri="{FF2B5EF4-FFF2-40B4-BE49-F238E27FC236}">
                <a16:creationId xmlns:a16="http://schemas.microsoft.com/office/drawing/2014/main" id="{90201434-2017-40A2-8AAE-8E6E28C76863}"/>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4509418" y="3310037"/>
            <a:ext cx="1189404" cy="1105091"/>
          </a:xfrm>
          <a:prstGeom prst="rect">
            <a:avLst/>
          </a:prstGeom>
          <a:noFill/>
          <a:ln>
            <a:noFill/>
          </a:ln>
        </p:spPr>
      </p:pic>
      <p:pic>
        <p:nvPicPr>
          <p:cNvPr id="23" name="图片 22">
            <a:extLst>
              <a:ext uri="{FF2B5EF4-FFF2-40B4-BE49-F238E27FC236}">
                <a16:creationId xmlns:a16="http://schemas.microsoft.com/office/drawing/2014/main" id="{2874F838-46B0-4406-B485-E7C98A1F86E1}"/>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5916335" y="3317658"/>
            <a:ext cx="1173775" cy="1089848"/>
          </a:xfrm>
          <a:prstGeom prst="rect">
            <a:avLst/>
          </a:prstGeom>
          <a:noFill/>
          <a:ln>
            <a:noFill/>
          </a:ln>
        </p:spPr>
      </p:pic>
      <p:pic>
        <p:nvPicPr>
          <p:cNvPr id="24" name="图片 23">
            <a:extLst>
              <a:ext uri="{FF2B5EF4-FFF2-40B4-BE49-F238E27FC236}">
                <a16:creationId xmlns:a16="http://schemas.microsoft.com/office/drawing/2014/main" id="{2863AB51-8A63-480B-80EA-E170CDC1730C}"/>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7307434" y="3317658"/>
            <a:ext cx="1190967" cy="1105853"/>
          </a:xfrm>
          <a:prstGeom prst="rect">
            <a:avLst/>
          </a:prstGeom>
          <a:noFill/>
          <a:ln>
            <a:noFill/>
          </a:ln>
        </p:spPr>
      </p:pic>
      <p:grpSp>
        <p:nvGrpSpPr>
          <p:cNvPr id="25" name="组合 24">
            <a:extLst>
              <a:ext uri="{FF2B5EF4-FFF2-40B4-BE49-F238E27FC236}">
                <a16:creationId xmlns:a16="http://schemas.microsoft.com/office/drawing/2014/main" id="{5EFDC32B-9A04-4AB8-8078-2F25BCAE65AF}"/>
              </a:ext>
            </a:extLst>
          </p:cNvPr>
          <p:cNvGrpSpPr/>
          <p:nvPr/>
        </p:nvGrpSpPr>
        <p:grpSpPr>
          <a:xfrm>
            <a:off x="1721623" y="1425101"/>
            <a:ext cx="2425714" cy="457325"/>
            <a:chOff x="2645777" y="1428360"/>
            <a:chExt cx="1523389" cy="914033"/>
          </a:xfrm>
          <a:solidFill>
            <a:schemeClr val="accent6">
              <a:lumMod val="60000"/>
              <a:lumOff val="40000"/>
            </a:schemeClr>
          </a:solidFill>
        </p:grpSpPr>
        <p:sp>
          <p:nvSpPr>
            <p:cNvPr id="26" name="矩形 25">
              <a:extLst>
                <a:ext uri="{FF2B5EF4-FFF2-40B4-BE49-F238E27FC236}">
                  <a16:creationId xmlns:a16="http://schemas.microsoft.com/office/drawing/2014/main" id="{0BA4A4E3-F930-4AD1-BCF2-73BDBDC6F733}"/>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27" name="文本框 25">
              <a:extLst>
                <a:ext uri="{FF2B5EF4-FFF2-40B4-BE49-F238E27FC236}">
                  <a16:creationId xmlns:a16="http://schemas.microsoft.com/office/drawing/2014/main" id="{1FF1FD5B-9603-4E5C-B375-F8A055D5360B}"/>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训练数据扩展</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a:extLst>
              <a:ext uri="{FF2B5EF4-FFF2-40B4-BE49-F238E27FC236}">
                <a16:creationId xmlns:a16="http://schemas.microsoft.com/office/drawing/2014/main" id="{89FDA1EA-B9AE-4C3E-8C1A-B0A1E32CF8C8}"/>
              </a:ext>
            </a:extLst>
          </p:cNvPr>
          <p:cNvGraphicFramePr>
            <a:graphicFrameLocks noGrp="1"/>
          </p:cNvGraphicFramePr>
          <p:nvPr>
            <p:extLst>
              <p:ext uri="{D42A27DB-BD31-4B8C-83A1-F6EECF244321}">
                <p14:modId xmlns:p14="http://schemas.microsoft.com/office/powerpoint/2010/main" val="636092894"/>
              </p:ext>
            </p:extLst>
          </p:nvPr>
        </p:nvGraphicFramePr>
        <p:xfrm>
          <a:off x="1802512" y="928997"/>
          <a:ext cx="6337417" cy="5400000"/>
        </p:xfrm>
        <a:graphic>
          <a:graphicData uri="http://schemas.openxmlformats.org/drawingml/2006/table">
            <a:tbl>
              <a:tblPr firstRow="1" firstCol="1" bandRow="1">
                <a:tableStyleId>{5C22544A-7EE6-4342-B048-85BDC9FD1C3A}</a:tableStyleId>
              </a:tblPr>
              <a:tblGrid>
                <a:gridCol w="2642722">
                  <a:extLst>
                    <a:ext uri="{9D8B030D-6E8A-4147-A177-3AD203B41FA5}">
                      <a16:colId xmlns:a16="http://schemas.microsoft.com/office/drawing/2014/main" val="239950438"/>
                    </a:ext>
                  </a:extLst>
                </a:gridCol>
                <a:gridCol w="589136">
                  <a:extLst>
                    <a:ext uri="{9D8B030D-6E8A-4147-A177-3AD203B41FA5}">
                      <a16:colId xmlns:a16="http://schemas.microsoft.com/office/drawing/2014/main" val="1594917090"/>
                    </a:ext>
                  </a:extLst>
                </a:gridCol>
                <a:gridCol w="620312">
                  <a:extLst>
                    <a:ext uri="{9D8B030D-6E8A-4147-A177-3AD203B41FA5}">
                      <a16:colId xmlns:a16="http://schemas.microsoft.com/office/drawing/2014/main" val="3944714595"/>
                    </a:ext>
                  </a:extLst>
                </a:gridCol>
                <a:gridCol w="577946">
                  <a:extLst>
                    <a:ext uri="{9D8B030D-6E8A-4147-A177-3AD203B41FA5}">
                      <a16:colId xmlns:a16="http://schemas.microsoft.com/office/drawing/2014/main" val="2568250286"/>
                    </a:ext>
                  </a:extLst>
                </a:gridCol>
                <a:gridCol w="634701">
                  <a:extLst>
                    <a:ext uri="{9D8B030D-6E8A-4147-A177-3AD203B41FA5}">
                      <a16:colId xmlns:a16="http://schemas.microsoft.com/office/drawing/2014/main" val="4230209623"/>
                    </a:ext>
                  </a:extLst>
                </a:gridCol>
                <a:gridCol w="634701">
                  <a:extLst>
                    <a:ext uri="{9D8B030D-6E8A-4147-A177-3AD203B41FA5}">
                      <a16:colId xmlns:a16="http://schemas.microsoft.com/office/drawing/2014/main" val="1852956401"/>
                    </a:ext>
                  </a:extLst>
                </a:gridCol>
                <a:gridCol w="637899">
                  <a:extLst>
                    <a:ext uri="{9D8B030D-6E8A-4147-A177-3AD203B41FA5}">
                      <a16:colId xmlns:a16="http://schemas.microsoft.com/office/drawing/2014/main" val="2843892657"/>
                    </a:ext>
                  </a:extLst>
                </a:gridCol>
              </a:tblGrid>
              <a:tr h="270000">
                <a:tc>
                  <a:txBody>
                    <a:bodyPr/>
                    <a:lstStyle/>
                    <a:p>
                      <a:endParaRPr lang="zh-CN" sz="1200" kern="100" dirty="0">
                        <a:solidFill>
                          <a:schemeClr val="tx1"/>
                        </a:solidFill>
                        <a:effectLst/>
                        <a:latin typeface="等线" panose="02010600030101010101" pitchFamily="2" charset="-122"/>
                        <a:ea typeface="等线" panose="02010600030101010101" pitchFamily="2" charset="-122"/>
                      </a:endParaRPr>
                    </a:p>
                  </a:txBody>
                  <a:tcPr marL="68580" marR="68580" marT="0" marB="0" anchor="ctr"/>
                </a:tc>
                <a:tc gridSpan="3">
                  <a:txBody>
                    <a:bodyPr/>
                    <a:lstStyle/>
                    <a:p>
                      <a:pPr algn="ctr">
                        <a:spcAft>
                          <a:spcPts val="0"/>
                        </a:spcAft>
                      </a:pPr>
                      <a:r>
                        <a:rPr lang="zh-CN" sz="1200" kern="0">
                          <a:solidFill>
                            <a:schemeClr val="tx1"/>
                          </a:solidFill>
                          <a:effectLst/>
                        </a:rPr>
                        <a:t>测试正确</a:t>
                      </a:r>
                      <a:r>
                        <a:rPr lang="en-US" sz="1200" kern="0">
                          <a:solidFill>
                            <a:schemeClr val="tx1"/>
                          </a:solidFill>
                          <a:effectLst/>
                        </a:rPr>
                        <a: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1200" kern="0">
                          <a:solidFill>
                            <a:schemeClr val="tx1"/>
                          </a:solidFill>
                          <a:effectLst/>
                        </a:rPr>
                        <a:t>耗时</a:t>
                      </a:r>
                      <a:r>
                        <a:rPr lang="en-US" sz="1200" kern="0">
                          <a:solidFill>
                            <a:schemeClr val="tx1"/>
                          </a:solidFill>
                          <a:effectLst/>
                        </a:rPr>
                        <a:t>[s]</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47057641"/>
                  </a:ext>
                </a:extLst>
              </a:tr>
              <a:tr h="270000">
                <a:tc>
                  <a:txBody>
                    <a:bodyPr/>
                    <a:lstStyle/>
                    <a:p>
                      <a:pPr algn="ctr">
                        <a:spcAft>
                          <a:spcPts val="0"/>
                        </a:spcAft>
                      </a:pPr>
                      <a:r>
                        <a:rPr lang="zh-CN" sz="1200" kern="0">
                          <a:solidFill>
                            <a:schemeClr val="tx1"/>
                          </a:solidFill>
                          <a:effectLst/>
                        </a:rPr>
                        <a:t>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0">
                          <a:solidFill>
                            <a:schemeClr val="tx1"/>
                          </a:solidFill>
                          <a:effectLst/>
                        </a:rPr>
                        <a:t>SVM</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0">
                          <a:solidFill>
                            <a:schemeClr val="tx1"/>
                          </a:solidFill>
                          <a:effectLst/>
                        </a:rPr>
                        <a:t>BOW</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0">
                          <a:solidFill>
                            <a:schemeClr val="tx1"/>
                          </a:solidFill>
                          <a:effectLst/>
                        </a:rPr>
                        <a:t>CNN</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0">
                          <a:solidFill>
                            <a:schemeClr val="tx1"/>
                          </a:solidFill>
                          <a:effectLst/>
                        </a:rPr>
                        <a:t>SVM</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0">
                          <a:solidFill>
                            <a:schemeClr val="tx1"/>
                          </a:solidFill>
                          <a:effectLst/>
                        </a:rPr>
                        <a:t>BOW</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0">
                          <a:solidFill>
                            <a:schemeClr val="tx1"/>
                          </a:solidFill>
                          <a:effectLst/>
                        </a:rPr>
                        <a:t>CNN</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97008386"/>
                  </a:ext>
                </a:extLst>
              </a:tr>
              <a:tr h="270000">
                <a:tc>
                  <a:txBody>
                    <a:bodyPr/>
                    <a:lstStyle/>
                    <a:p>
                      <a:pPr algn="l">
                        <a:spcAft>
                          <a:spcPts val="0"/>
                        </a:spcAft>
                      </a:pPr>
                      <a:r>
                        <a:rPr lang="zh-CN" sz="1200" kern="0">
                          <a:solidFill>
                            <a:schemeClr val="tx1"/>
                          </a:solidFill>
                          <a:effectLst/>
                        </a:rPr>
                        <a:t>原始训练数据</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99.10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99.50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99.01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43.07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46.00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77.00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891047070"/>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0-90°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99.28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99.28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94.10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64.59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66.40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105.94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156307542"/>
                  </a:ext>
                </a:extLst>
              </a:tr>
              <a:tr h="270000">
                <a:tc>
                  <a:txBody>
                    <a:bodyPr/>
                    <a:lstStyle/>
                    <a:p>
                      <a:pPr algn="l">
                        <a:spcAft>
                          <a:spcPts val="0"/>
                        </a:spcAft>
                      </a:pPr>
                      <a:r>
                        <a:rPr lang="en-US" sz="1200" kern="0">
                          <a:solidFill>
                            <a:schemeClr val="tx1"/>
                          </a:solidFill>
                          <a:effectLst/>
                        </a:rPr>
                        <a:t>3</a:t>
                      </a:r>
                      <a:r>
                        <a:rPr lang="zh-CN" sz="1200" kern="0">
                          <a:solidFill>
                            <a:schemeClr val="tx1"/>
                          </a:solidFill>
                          <a:effectLst/>
                        </a:rPr>
                        <a:t>张</a:t>
                      </a:r>
                      <a:r>
                        <a:rPr lang="en-US" sz="1200" kern="0">
                          <a:solidFill>
                            <a:schemeClr val="tx1"/>
                          </a:solidFill>
                          <a:effectLst/>
                        </a:rPr>
                        <a:t>0-90°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99.37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99.32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99.73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115.23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123.92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236.00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66246114"/>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0-360°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97.48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93.92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67.36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78.25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101.38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963219737"/>
                  </a:ext>
                </a:extLst>
              </a:tr>
              <a:tr h="270000">
                <a:tc>
                  <a:txBody>
                    <a:bodyPr/>
                    <a:lstStyle/>
                    <a:p>
                      <a:pPr algn="l">
                        <a:spcAft>
                          <a:spcPts val="0"/>
                        </a:spcAft>
                      </a:pPr>
                      <a:r>
                        <a:rPr lang="en-US" sz="1200" kern="0">
                          <a:solidFill>
                            <a:schemeClr val="tx1"/>
                          </a:solidFill>
                          <a:effectLst/>
                        </a:rPr>
                        <a:t>3</a:t>
                      </a:r>
                      <a:r>
                        <a:rPr lang="zh-CN" sz="1200" kern="0">
                          <a:solidFill>
                            <a:schemeClr val="tx1"/>
                          </a:solidFill>
                          <a:effectLst/>
                        </a:rPr>
                        <a:t>张</a:t>
                      </a:r>
                      <a:r>
                        <a:rPr lang="en-US" sz="1200" kern="0">
                          <a:solidFill>
                            <a:schemeClr val="tx1"/>
                          </a:solidFill>
                          <a:effectLst/>
                        </a:rPr>
                        <a:t>0-360°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99.64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97.16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132.45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198.60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303.94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9901844"/>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0-20%</a:t>
                      </a:r>
                      <a:r>
                        <a:rPr lang="zh-CN" sz="1200" kern="0">
                          <a:solidFill>
                            <a:schemeClr val="tx1"/>
                          </a:solidFill>
                          <a:effectLst/>
                        </a:rPr>
                        <a:t>位移</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97.43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99.55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88.78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67.24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106.18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136.03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645815964"/>
                  </a:ext>
                </a:extLst>
              </a:tr>
              <a:tr h="270000">
                <a:tc>
                  <a:txBody>
                    <a:bodyPr/>
                    <a:lstStyle/>
                    <a:p>
                      <a:pPr algn="l">
                        <a:spcAft>
                          <a:spcPts val="0"/>
                        </a:spcAft>
                      </a:pPr>
                      <a:r>
                        <a:rPr lang="en-US" sz="1200" kern="0">
                          <a:solidFill>
                            <a:schemeClr val="tx1"/>
                          </a:solidFill>
                          <a:effectLst/>
                        </a:rPr>
                        <a:t>3</a:t>
                      </a:r>
                      <a:r>
                        <a:rPr lang="zh-CN" sz="1200" kern="0">
                          <a:solidFill>
                            <a:schemeClr val="tx1"/>
                          </a:solidFill>
                          <a:effectLst/>
                        </a:rPr>
                        <a:t>张</a:t>
                      </a:r>
                      <a:r>
                        <a:rPr lang="en-US" sz="1200" kern="0">
                          <a:solidFill>
                            <a:schemeClr val="tx1"/>
                          </a:solidFill>
                          <a:effectLst/>
                        </a:rPr>
                        <a:t>0-20%</a:t>
                      </a:r>
                      <a:r>
                        <a:rPr lang="zh-CN" sz="1200" kern="0">
                          <a:solidFill>
                            <a:schemeClr val="tx1"/>
                          </a:solidFill>
                          <a:effectLst/>
                        </a:rPr>
                        <a:t>位移</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96.49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99.64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97.97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110.36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179.34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287.56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0633944"/>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0-20%</a:t>
                      </a:r>
                      <a:r>
                        <a:rPr lang="zh-CN" sz="1200" kern="0">
                          <a:solidFill>
                            <a:schemeClr val="tx1"/>
                          </a:solidFill>
                          <a:effectLst/>
                        </a:rPr>
                        <a:t>位移</a:t>
                      </a:r>
                      <a:r>
                        <a:rPr lang="en-US" sz="1200" kern="0">
                          <a:solidFill>
                            <a:schemeClr val="tx1"/>
                          </a:solidFill>
                          <a:effectLst/>
                        </a:rPr>
                        <a:t>+0-90°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98.20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84.19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68.03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68.97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101.44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04019269"/>
                  </a:ext>
                </a:extLst>
              </a:tr>
              <a:tr h="270000">
                <a:tc>
                  <a:txBody>
                    <a:bodyPr/>
                    <a:lstStyle/>
                    <a:p>
                      <a:pPr algn="l">
                        <a:spcAft>
                          <a:spcPts val="0"/>
                        </a:spcAft>
                      </a:pPr>
                      <a:r>
                        <a:rPr lang="en-US" sz="1200" kern="0">
                          <a:solidFill>
                            <a:schemeClr val="tx1"/>
                          </a:solidFill>
                          <a:effectLst/>
                        </a:rPr>
                        <a:t>3</a:t>
                      </a:r>
                      <a:r>
                        <a:rPr lang="zh-CN" sz="1200" kern="0">
                          <a:solidFill>
                            <a:schemeClr val="tx1"/>
                          </a:solidFill>
                          <a:effectLst/>
                        </a:rPr>
                        <a:t>张</a:t>
                      </a:r>
                      <a:r>
                        <a:rPr lang="en-US" sz="1200" kern="0">
                          <a:solidFill>
                            <a:schemeClr val="tx1"/>
                          </a:solidFill>
                          <a:effectLst/>
                        </a:rPr>
                        <a:t>0-20%</a:t>
                      </a:r>
                      <a:r>
                        <a:rPr lang="zh-CN" sz="1200" kern="0">
                          <a:solidFill>
                            <a:schemeClr val="tx1"/>
                          </a:solidFill>
                          <a:effectLst/>
                        </a:rPr>
                        <a:t>位移</a:t>
                      </a:r>
                      <a:r>
                        <a:rPr lang="en-US" sz="1200" kern="0">
                          <a:solidFill>
                            <a:schemeClr val="tx1"/>
                          </a:solidFill>
                          <a:effectLst/>
                        </a:rPr>
                        <a:t>+0-90°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97.79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99.59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97.75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126.53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125.53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229.84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49404652"/>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0-20%</a:t>
                      </a:r>
                      <a:r>
                        <a:rPr lang="zh-CN" sz="1200" kern="0">
                          <a:solidFill>
                            <a:schemeClr val="tx1"/>
                          </a:solidFill>
                          <a:effectLst/>
                        </a:rPr>
                        <a:t>位移</a:t>
                      </a:r>
                      <a:r>
                        <a:rPr lang="en-US" sz="1200" kern="0">
                          <a:solidFill>
                            <a:schemeClr val="tx1"/>
                          </a:solidFill>
                          <a:effectLst/>
                        </a:rPr>
                        <a:t>+0-360°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98.56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99.64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92.52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73.32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74.58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100.77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38042977"/>
                  </a:ext>
                </a:extLst>
              </a:tr>
              <a:tr h="270000">
                <a:tc>
                  <a:txBody>
                    <a:bodyPr/>
                    <a:lstStyle/>
                    <a:p>
                      <a:pPr algn="l">
                        <a:spcAft>
                          <a:spcPts val="0"/>
                        </a:spcAft>
                      </a:pPr>
                      <a:r>
                        <a:rPr lang="en-US" sz="1200" kern="0">
                          <a:solidFill>
                            <a:schemeClr val="tx1"/>
                          </a:solidFill>
                          <a:effectLst/>
                        </a:rPr>
                        <a:t>3</a:t>
                      </a:r>
                      <a:r>
                        <a:rPr lang="zh-CN" sz="1200" kern="0">
                          <a:solidFill>
                            <a:schemeClr val="tx1"/>
                          </a:solidFill>
                          <a:effectLst/>
                        </a:rPr>
                        <a:t>张</a:t>
                      </a:r>
                      <a:r>
                        <a:rPr lang="en-US" sz="1200" kern="0">
                          <a:solidFill>
                            <a:schemeClr val="tx1"/>
                          </a:solidFill>
                          <a:effectLst/>
                        </a:rPr>
                        <a:t>0-20%</a:t>
                      </a:r>
                      <a:r>
                        <a:rPr lang="zh-CN" sz="1200" kern="0">
                          <a:solidFill>
                            <a:schemeClr val="tx1"/>
                          </a:solidFill>
                          <a:effectLst/>
                        </a:rPr>
                        <a:t>位移</a:t>
                      </a:r>
                      <a:r>
                        <a:rPr lang="en-US" sz="1200" kern="0">
                          <a:solidFill>
                            <a:schemeClr val="tx1"/>
                          </a:solidFill>
                          <a:effectLst/>
                        </a:rPr>
                        <a:t>+0-360°</a:t>
                      </a:r>
                      <a:r>
                        <a:rPr lang="zh-CN" sz="1200" kern="0">
                          <a:solidFill>
                            <a:schemeClr val="tx1"/>
                          </a:solidFill>
                          <a:effectLst/>
                        </a:rPr>
                        <a:t>旋转</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96.80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99.55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97.70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130.03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123.63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242.20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84278806"/>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y</a:t>
                      </a:r>
                      <a:r>
                        <a:rPr lang="zh-CN" sz="1200" kern="0">
                          <a:solidFill>
                            <a:schemeClr val="tx1"/>
                          </a:solidFill>
                          <a:effectLst/>
                        </a:rPr>
                        <a:t>轴对称</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99.32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99.37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95.68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50.44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82.76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106.63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30652338"/>
                  </a:ext>
                </a:extLst>
              </a:tr>
              <a:tr h="270000">
                <a:tc>
                  <a:txBody>
                    <a:bodyPr/>
                    <a:lstStyle/>
                    <a:p>
                      <a:pPr algn="l">
                        <a:spcAft>
                          <a:spcPts val="0"/>
                        </a:spcAft>
                      </a:pPr>
                      <a:r>
                        <a:rPr lang="en-US" sz="1200" kern="0">
                          <a:solidFill>
                            <a:schemeClr val="tx1"/>
                          </a:solidFill>
                          <a:effectLst/>
                        </a:rPr>
                        <a:t>1</a:t>
                      </a:r>
                      <a:r>
                        <a:rPr lang="zh-CN" sz="1200" kern="0">
                          <a:solidFill>
                            <a:schemeClr val="tx1"/>
                          </a:solidFill>
                          <a:effectLst/>
                        </a:rPr>
                        <a:t>张</a:t>
                      </a:r>
                      <a:r>
                        <a:rPr lang="en-US" sz="1200" kern="0">
                          <a:solidFill>
                            <a:schemeClr val="tx1"/>
                          </a:solidFill>
                          <a:effectLst/>
                        </a:rPr>
                        <a:t>x</a:t>
                      </a:r>
                      <a:r>
                        <a:rPr lang="zh-CN" sz="1200" kern="0">
                          <a:solidFill>
                            <a:schemeClr val="tx1"/>
                          </a:solidFill>
                          <a:effectLst/>
                        </a:rPr>
                        <a:t>轴对称</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98.02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98.83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91.44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47.11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48.85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79.24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47319507"/>
                  </a:ext>
                </a:extLst>
              </a:tr>
              <a:tr h="270000">
                <a:tc>
                  <a:txBody>
                    <a:bodyPr/>
                    <a:lstStyle/>
                    <a:p>
                      <a:pPr algn="l">
                        <a:spcAft>
                          <a:spcPts val="0"/>
                        </a:spcAft>
                      </a:pPr>
                      <a:r>
                        <a:rPr lang="zh-CN" sz="1200" kern="0">
                          <a:solidFill>
                            <a:schemeClr val="tx1"/>
                          </a:solidFill>
                          <a:effectLst/>
                        </a:rPr>
                        <a:t>亮度变化</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97.39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99.23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91.58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47.83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50.41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79.03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8839972"/>
                  </a:ext>
                </a:extLst>
              </a:tr>
              <a:tr h="270000">
                <a:tc>
                  <a:txBody>
                    <a:bodyPr/>
                    <a:lstStyle/>
                    <a:p>
                      <a:pPr algn="l">
                        <a:spcAft>
                          <a:spcPts val="0"/>
                        </a:spcAft>
                      </a:pPr>
                      <a:r>
                        <a:rPr lang="zh-CN" sz="1200" kern="0">
                          <a:solidFill>
                            <a:schemeClr val="tx1"/>
                          </a:solidFill>
                          <a:effectLst/>
                        </a:rPr>
                        <a:t>对比度变化</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99.64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99.59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98.83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47.40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57.68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98.83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60693531"/>
                  </a:ext>
                </a:extLst>
              </a:tr>
              <a:tr h="270000">
                <a:tc>
                  <a:txBody>
                    <a:bodyPr/>
                    <a:lstStyle/>
                    <a:p>
                      <a:pPr algn="l">
                        <a:spcAft>
                          <a:spcPts val="0"/>
                        </a:spcAft>
                      </a:pPr>
                      <a:r>
                        <a:rPr lang="zh-CN" sz="1200" kern="0">
                          <a:solidFill>
                            <a:schemeClr val="tx1"/>
                          </a:solidFill>
                          <a:effectLst/>
                        </a:rPr>
                        <a:t>高斯噪声</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99.32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97.88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98.60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52.23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60.19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dirty="0">
                          <a:solidFill>
                            <a:schemeClr val="tx1"/>
                          </a:solidFill>
                          <a:effectLst/>
                        </a:rPr>
                        <a:t>124.32 </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65807027"/>
                  </a:ext>
                </a:extLst>
              </a:tr>
              <a:tr h="270000">
                <a:tc>
                  <a:txBody>
                    <a:bodyPr/>
                    <a:lstStyle/>
                    <a:p>
                      <a:pPr algn="l">
                        <a:spcAft>
                          <a:spcPts val="0"/>
                        </a:spcAft>
                      </a:pPr>
                      <a:r>
                        <a:rPr lang="zh-CN" sz="1200" kern="0">
                          <a:solidFill>
                            <a:schemeClr val="tx1"/>
                          </a:solidFill>
                          <a:effectLst/>
                        </a:rPr>
                        <a:t>椒盐噪声</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98.56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99.50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94.19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48.20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54.09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80.88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92225130"/>
                  </a:ext>
                </a:extLst>
              </a:tr>
              <a:tr h="270000">
                <a:tc>
                  <a:txBody>
                    <a:bodyPr/>
                    <a:lstStyle/>
                    <a:p>
                      <a:pPr algn="l">
                        <a:spcAft>
                          <a:spcPts val="0"/>
                        </a:spcAft>
                      </a:pPr>
                      <a:r>
                        <a:rPr lang="en-US" sz="1200" kern="0" dirty="0">
                          <a:solidFill>
                            <a:schemeClr val="tx1"/>
                          </a:solidFill>
                          <a:effectLst/>
                        </a:rPr>
                        <a:t>0-20%</a:t>
                      </a:r>
                      <a:r>
                        <a:rPr lang="zh-CN" sz="1200" kern="0" dirty="0">
                          <a:solidFill>
                            <a:schemeClr val="tx1"/>
                          </a:solidFill>
                          <a:effectLst/>
                        </a:rPr>
                        <a:t>位移</a:t>
                      </a:r>
                      <a:r>
                        <a:rPr lang="en-US" sz="1200" kern="0" dirty="0">
                          <a:solidFill>
                            <a:schemeClr val="tx1"/>
                          </a:solidFill>
                          <a:effectLst/>
                        </a:rPr>
                        <a:t>+0-10°</a:t>
                      </a:r>
                      <a:r>
                        <a:rPr lang="zh-CN" sz="1200" kern="0" dirty="0">
                          <a:solidFill>
                            <a:schemeClr val="tx1"/>
                          </a:solidFill>
                          <a:effectLst/>
                        </a:rPr>
                        <a:t>旋转</a:t>
                      </a:r>
                      <a:r>
                        <a:rPr lang="en-US" sz="1200" kern="0" dirty="0">
                          <a:solidFill>
                            <a:schemeClr val="tx1"/>
                          </a:solidFill>
                          <a:effectLst/>
                        </a:rPr>
                        <a:t>+</a:t>
                      </a:r>
                      <a:r>
                        <a:rPr lang="zh-CN" sz="1200" kern="0" dirty="0">
                          <a:solidFill>
                            <a:schemeClr val="tx1"/>
                          </a:solidFill>
                          <a:effectLst/>
                        </a:rPr>
                        <a:t>高斯</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98.38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400" b="0" kern="100" dirty="0">
                          <a:solidFill>
                            <a:srgbClr val="FF0000"/>
                          </a:solidFill>
                          <a:effectLst/>
                        </a:rPr>
                        <a:t>99.82 </a:t>
                      </a:r>
                      <a:endParaRPr lang="zh-CN" sz="1400" b="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solidFill>
                      <a:srgbClr val="FFFF00"/>
                    </a:solidFill>
                  </a:tcPr>
                </a:tc>
                <a:tc>
                  <a:txBody>
                    <a:bodyPr/>
                    <a:lstStyle/>
                    <a:p>
                      <a:pPr algn="ctr">
                        <a:spcAft>
                          <a:spcPts val="0"/>
                        </a:spcAft>
                      </a:pPr>
                      <a:r>
                        <a:rPr lang="en-US" sz="1200" kern="100">
                          <a:solidFill>
                            <a:schemeClr val="tx1"/>
                          </a:solidFill>
                          <a:effectLst/>
                        </a:rPr>
                        <a:t>95.77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47.19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a:solidFill>
                            <a:schemeClr val="tx1"/>
                          </a:solidFill>
                          <a:effectLst/>
                        </a:rPr>
                        <a:t>46.49 </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200" kern="100" dirty="0">
                          <a:solidFill>
                            <a:schemeClr val="tx1"/>
                          </a:solidFill>
                          <a:effectLst/>
                        </a:rPr>
                        <a:t>76.71 </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505016221"/>
                  </a:ext>
                </a:extLst>
              </a:tr>
            </a:tbl>
          </a:graphicData>
        </a:graphic>
      </p:graphicFrame>
    </p:spTree>
    <p:extLst>
      <p:ext uri="{BB962C8B-B14F-4D97-AF65-F5344CB8AC3E}">
        <p14:creationId xmlns:p14="http://schemas.microsoft.com/office/powerpoint/2010/main" val="34063764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randombar(horizontal)">
                                      <p:cBhvr>
                                        <p:cTn id="23" dur="500"/>
                                        <p:tgtEl>
                                          <p:spTgt spid="32"/>
                                        </p:tgtEl>
                                      </p:cBhvr>
                                    </p:animEffect>
                                  </p:childTnLst>
                                </p:cTn>
                              </p:par>
                              <p:par>
                                <p:cTn id="24" presetID="14"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randombar(horizontal)">
                                      <p:cBhvr>
                                        <p:cTn id="26" dur="500"/>
                                        <p:tgtEl>
                                          <p:spTgt spid="2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5229BB67-00A7-4A77-8833-58380A445DA6}"/>
              </a:ext>
            </a:extLst>
          </p:cNvPr>
          <p:cNvGrpSpPr/>
          <p:nvPr/>
        </p:nvGrpSpPr>
        <p:grpSpPr>
          <a:xfrm>
            <a:off x="1437425" y="5758230"/>
            <a:ext cx="743800" cy="457325"/>
            <a:chOff x="2645777" y="1428360"/>
            <a:chExt cx="1523389" cy="914033"/>
          </a:xfrm>
          <a:solidFill>
            <a:schemeClr val="accent6">
              <a:lumMod val="60000"/>
              <a:lumOff val="40000"/>
            </a:schemeClr>
          </a:solidFill>
        </p:grpSpPr>
        <p:sp>
          <p:nvSpPr>
            <p:cNvPr id="42" name="矩形 41">
              <a:extLst>
                <a:ext uri="{FF2B5EF4-FFF2-40B4-BE49-F238E27FC236}">
                  <a16:creationId xmlns:a16="http://schemas.microsoft.com/office/drawing/2014/main" id="{68719DC3-5118-4B97-BB80-9E5B6337ABE5}"/>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43" name="文本框 25">
              <a:extLst>
                <a:ext uri="{FF2B5EF4-FFF2-40B4-BE49-F238E27FC236}">
                  <a16:creationId xmlns:a16="http://schemas.microsoft.com/office/drawing/2014/main" id="{8CFED8D0-D075-4AE1-87D3-CA86759788ED}"/>
                </a:ext>
              </a:extLst>
            </p:cNvPr>
            <p:cNvSpPr txBox="1"/>
            <p:nvPr/>
          </p:nvSpPr>
          <p:spPr>
            <a:xfrm>
              <a:off x="2784234" y="1599854"/>
              <a:ext cx="1246473"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镜头</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F189F6B1-3B50-47E3-9030-DB4262D32BC3}"/>
              </a:ext>
            </a:extLst>
          </p:cNvPr>
          <p:cNvGrpSpPr/>
          <p:nvPr/>
        </p:nvGrpSpPr>
        <p:grpSpPr>
          <a:xfrm>
            <a:off x="2312690" y="5784456"/>
            <a:ext cx="743800" cy="457325"/>
            <a:chOff x="2645777" y="1428360"/>
            <a:chExt cx="1523389" cy="914033"/>
          </a:xfrm>
          <a:solidFill>
            <a:schemeClr val="accent6">
              <a:lumMod val="60000"/>
              <a:lumOff val="40000"/>
            </a:schemeClr>
          </a:solidFill>
        </p:grpSpPr>
        <p:sp>
          <p:nvSpPr>
            <p:cNvPr id="45" name="矩形 44">
              <a:extLst>
                <a:ext uri="{FF2B5EF4-FFF2-40B4-BE49-F238E27FC236}">
                  <a16:creationId xmlns:a16="http://schemas.microsoft.com/office/drawing/2014/main" id="{6A8DC93E-BCF7-42B3-A956-826F424929EE}"/>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46" name="文本框 25">
              <a:extLst>
                <a:ext uri="{FF2B5EF4-FFF2-40B4-BE49-F238E27FC236}">
                  <a16:creationId xmlns:a16="http://schemas.microsoft.com/office/drawing/2014/main" id="{54C55CBC-D6CB-40C6-AD86-CF4FDD0C3E01}"/>
                </a:ext>
              </a:extLst>
            </p:cNvPr>
            <p:cNvSpPr txBox="1"/>
            <p:nvPr/>
          </p:nvSpPr>
          <p:spPr>
            <a:xfrm>
              <a:off x="2787496" y="1577805"/>
              <a:ext cx="1153106"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光源</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17F650B3-C1FE-4B3C-AF64-99210707D4A3}"/>
              </a:ext>
            </a:extLst>
          </p:cNvPr>
          <p:cNvGrpSpPr/>
          <p:nvPr/>
        </p:nvGrpSpPr>
        <p:grpSpPr>
          <a:xfrm>
            <a:off x="3133923" y="5756403"/>
            <a:ext cx="743800" cy="457325"/>
            <a:chOff x="2645777" y="1428360"/>
            <a:chExt cx="1523389" cy="914033"/>
          </a:xfrm>
          <a:solidFill>
            <a:schemeClr val="accent6">
              <a:lumMod val="60000"/>
              <a:lumOff val="40000"/>
            </a:schemeClr>
          </a:solidFill>
        </p:grpSpPr>
        <p:sp>
          <p:nvSpPr>
            <p:cNvPr id="53" name="矩形 52">
              <a:extLst>
                <a:ext uri="{FF2B5EF4-FFF2-40B4-BE49-F238E27FC236}">
                  <a16:creationId xmlns:a16="http://schemas.microsoft.com/office/drawing/2014/main" id="{A2C2AF6F-E03E-44B9-82E1-5A01691EABAC}"/>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4" name="文本框 25">
              <a:extLst>
                <a:ext uri="{FF2B5EF4-FFF2-40B4-BE49-F238E27FC236}">
                  <a16:creationId xmlns:a16="http://schemas.microsoft.com/office/drawing/2014/main" id="{E8BE4013-BD88-4659-9AC9-8E316BF4030A}"/>
                </a:ext>
              </a:extLst>
            </p:cNvPr>
            <p:cNvSpPr txBox="1"/>
            <p:nvPr/>
          </p:nvSpPr>
          <p:spPr>
            <a:xfrm>
              <a:off x="2761477" y="1598299"/>
              <a:ext cx="1248366"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相机</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E664E75B-3522-40E4-924B-B13827AB054D}"/>
              </a:ext>
            </a:extLst>
          </p:cNvPr>
          <p:cNvGrpSpPr/>
          <p:nvPr/>
        </p:nvGrpSpPr>
        <p:grpSpPr>
          <a:xfrm>
            <a:off x="4224039" y="1499639"/>
            <a:ext cx="2425714" cy="457325"/>
            <a:chOff x="2645777" y="1428360"/>
            <a:chExt cx="1523389" cy="914033"/>
          </a:xfrm>
          <a:solidFill>
            <a:schemeClr val="accent6">
              <a:lumMod val="60000"/>
              <a:lumOff val="40000"/>
            </a:schemeClr>
          </a:solidFill>
        </p:grpSpPr>
        <p:sp>
          <p:nvSpPr>
            <p:cNvPr id="62" name="矩形 61">
              <a:extLst>
                <a:ext uri="{FF2B5EF4-FFF2-40B4-BE49-F238E27FC236}">
                  <a16:creationId xmlns:a16="http://schemas.microsoft.com/office/drawing/2014/main" id="{05907EA1-718A-4D71-8064-7D8839312D91}"/>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63" name="文本框 25">
              <a:extLst>
                <a:ext uri="{FF2B5EF4-FFF2-40B4-BE49-F238E27FC236}">
                  <a16:creationId xmlns:a16="http://schemas.microsoft.com/office/drawing/2014/main" id="{F3B60F9C-BA06-4C21-A799-5D10C704D49F}"/>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相机配置界面</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a16="http://schemas.microsoft.com/office/drawing/2014/main" id="{F22F2D0C-7475-4AE0-8ECC-940C5D60E84A}"/>
              </a:ext>
            </a:extLst>
          </p:cNvPr>
          <p:cNvGrpSpPr/>
          <p:nvPr/>
        </p:nvGrpSpPr>
        <p:grpSpPr>
          <a:xfrm>
            <a:off x="1834451" y="2240374"/>
            <a:ext cx="1613207" cy="457325"/>
            <a:chOff x="2645776" y="1428360"/>
            <a:chExt cx="1523389" cy="914033"/>
          </a:xfrm>
          <a:solidFill>
            <a:schemeClr val="accent6">
              <a:lumMod val="60000"/>
              <a:lumOff val="40000"/>
            </a:schemeClr>
          </a:solidFill>
        </p:grpSpPr>
        <p:sp>
          <p:nvSpPr>
            <p:cNvPr id="56" name="矩形 55">
              <a:extLst>
                <a:ext uri="{FF2B5EF4-FFF2-40B4-BE49-F238E27FC236}">
                  <a16:creationId xmlns:a16="http://schemas.microsoft.com/office/drawing/2014/main" id="{82FE085F-210D-47DF-B401-802DED39D744}"/>
                </a:ext>
              </a:extLst>
            </p:cNvPr>
            <p:cNvSpPr/>
            <p:nvPr/>
          </p:nvSpPr>
          <p:spPr>
            <a:xfrm>
              <a:off x="2645776"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57" name="文本框 25">
              <a:extLst>
                <a:ext uri="{FF2B5EF4-FFF2-40B4-BE49-F238E27FC236}">
                  <a16:creationId xmlns:a16="http://schemas.microsoft.com/office/drawing/2014/main" id="{F59D4397-A709-4459-954B-C59E37E912B0}"/>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硬件组成</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装配图像识别</a:t>
            </a:r>
          </a:p>
        </p:txBody>
      </p:sp>
      <p:grpSp>
        <p:nvGrpSpPr>
          <p:cNvPr id="25" name="组合 24">
            <a:extLst>
              <a:ext uri="{FF2B5EF4-FFF2-40B4-BE49-F238E27FC236}">
                <a16:creationId xmlns:a16="http://schemas.microsoft.com/office/drawing/2014/main" id="{5EFDC32B-9A04-4AB8-8078-2F25BCAE65AF}"/>
              </a:ext>
            </a:extLst>
          </p:cNvPr>
          <p:cNvGrpSpPr/>
          <p:nvPr/>
        </p:nvGrpSpPr>
        <p:grpSpPr>
          <a:xfrm>
            <a:off x="1488881" y="1467370"/>
            <a:ext cx="2425714" cy="457325"/>
            <a:chOff x="2645777" y="1428360"/>
            <a:chExt cx="1523389" cy="914033"/>
          </a:xfrm>
          <a:solidFill>
            <a:schemeClr val="accent6">
              <a:lumMod val="60000"/>
              <a:lumOff val="40000"/>
            </a:schemeClr>
          </a:solidFill>
        </p:grpSpPr>
        <p:sp>
          <p:nvSpPr>
            <p:cNvPr id="26" name="矩形 25">
              <a:extLst>
                <a:ext uri="{FF2B5EF4-FFF2-40B4-BE49-F238E27FC236}">
                  <a16:creationId xmlns:a16="http://schemas.microsoft.com/office/drawing/2014/main" id="{0BA4A4E3-F930-4AD1-BCF2-73BDBDC6F733}"/>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27" name="文本框 25">
              <a:extLst>
                <a:ext uri="{FF2B5EF4-FFF2-40B4-BE49-F238E27FC236}">
                  <a16:creationId xmlns:a16="http://schemas.microsoft.com/office/drawing/2014/main" id="{1FF1FD5B-9603-4E5C-B375-F8A055D5360B}"/>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图像识别研究结果</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pic>
        <p:nvPicPr>
          <p:cNvPr id="28" name="图片 27">
            <a:extLst>
              <a:ext uri="{FF2B5EF4-FFF2-40B4-BE49-F238E27FC236}">
                <a16:creationId xmlns:a16="http://schemas.microsoft.com/office/drawing/2014/main" id="{2F14E4F5-DBB0-4774-8292-02D88E0145D6}"/>
              </a:ext>
            </a:extLst>
          </p:cNvPr>
          <p:cNvPicPr/>
          <p:nvPr/>
        </p:nvPicPr>
        <p:blipFill rotWithShape="1">
          <a:blip r:embed="rId3" cstate="print">
            <a:extLst>
              <a:ext uri="{28A0092B-C50C-407E-A947-70E740481C1C}">
                <a14:useLocalDpi xmlns:a14="http://schemas.microsoft.com/office/drawing/2010/main" val="0"/>
              </a:ext>
            </a:extLst>
          </a:blip>
          <a:srcRect t="10279"/>
          <a:stretch/>
        </p:blipFill>
        <p:spPr bwMode="auto">
          <a:xfrm>
            <a:off x="1561085" y="2783965"/>
            <a:ext cx="2172444" cy="2533118"/>
          </a:xfrm>
          <a:prstGeom prst="rect">
            <a:avLst/>
          </a:prstGeom>
          <a:noFill/>
          <a:ln>
            <a:noFill/>
          </a:ln>
          <a:extLst>
            <a:ext uri="{53640926-AAD7-44D8-BBD7-CCE9431645EC}">
              <a14:shadowObscured xmlns:a14="http://schemas.microsoft.com/office/drawing/2010/main"/>
            </a:ext>
          </a:extLst>
        </p:spPr>
      </p:pic>
      <p:cxnSp>
        <p:nvCxnSpPr>
          <p:cNvPr id="10" name="直接箭头连接符 9">
            <a:extLst>
              <a:ext uri="{FF2B5EF4-FFF2-40B4-BE49-F238E27FC236}">
                <a16:creationId xmlns:a16="http://schemas.microsoft.com/office/drawing/2014/main" id="{13F63DE9-F404-45E1-8004-E965B3DE3DD0}"/>
              </a:ext>
            </a:extLst>
          </p:cNvPr>
          <p:cNvCxnSpPr>
            <a:cxnSpLocks/>
          </p:cNvCxnSpPr>
          <p:nvPr/>
        </p:nvCxnSpPr>
        <p:spPr>
          <a:xfrm flipH="1">
            <a:off x="1888288" y="5011370"/>
            <a:ext cx="594140" cy="6596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5E607BD-A0B7-49B2-B6A2-C6206927F996}"/>
              </a:ext>
            </a:extLst>
          </p:cNvPr>
          <p:cNvCxnSpPr>
            <a:cxnSpLocks/>
            <a:endCxn id="45" idx="0"/>
          </p:cNvCxnSpPr>
          <p:nvPr/>
        </p:nvCxnSpPr>
        <p:spPr>
          <a:xfrm flipH="1">
            <a:off x="2684590" y="4624564"/>
            <a:ext cx="31975" cy="1159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E7F39A9-CA35-4D21-BDF8-28783A688D8C}"/>
              </a:ext>
            </a:extLst>
          </p:cNvPr>
          <p:cNvCxnSpPr>
            <a:cxnSpLocks/>
          </p:cNvCxnSpPr>
          <p:nvPr/>
        </p:nvCxnSpPr>
        <p:spPr>
          <a:xfrm>
            <a:off x="2933263" y="4203751"/>
            <a:ext cx="489269" cy="15544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861D7B40-5A98-4200-B9EF-96EE3020D10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86725" y="2001746"/>
            <a:ext cx="7512585" cy="3022137"/>
          </a:xfrm>
          <a:prstGeom prst="rect">
            <a:avLst/>
          </a:prstGeom>
          <a:noFill/>
          <a:ln>
            <a:noFill/>
          </a:ln>
        </p:spPr>
      </p:pic>
      <p:pic>
        <p:nvPicPr>
          <p:cNvPr id="40" name="图片 39">
            <a:extLst>
              <a:ext uri="{FF2B5EF4-FFF2-40B4-BE49-F238E27FC236}">
                <a16:creationId xmlns:a16="http://schemas.microsoft.com/office/drawing/2014/main" id="{9C9941B2-0DA5-4EDB-BBA9-71E3D8909C3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41054" y="2066545"/>
            <a:ext cx="6006243" cy="4187514"/>
          </a:xfrm>
          <a:prstGeom prst="rect">
            <a:avLst/>
          </a:prstGeom>
          <a:noFill/>
          <a:ln>
            <a:noFill/>
          </a:ln>
        </p:spPr>
      </p:pic>
      <p:grpSp>
        <p:nvGrpSpPr>
          <p:cNvPr id="58" name="组合 57">
            <a:extLst>
              <a:ext uri="{FF2B5EF4-FFF2-40B4-BE49-F238E27FC236}">
                <a16:creationId xmlns:a16="http://schemas.microsoft.com/office/drawing/2014/main" id="{EFB391DF-22E4-4DB4-A51A-9122066906F7}"/>
              </a:ext>
            </a:extLst>
          </p:cNvPr>
          <p:cNvGrpSpPr/>
          <p:nvPr/>
        </p:nvGrpSpPr>
        <p:grpSpPr>
          <a:xfrm>
            <a:off x="3526634" y="1441144"/>
            <a:ext cx="2425714" cy="457325"/>
            <a:chOff x="2645777" y="1428360"/>
            <a:chExt cx="1523389" cy="914033"/>
          </a:xfrm>
          <a:solidFill>
            <a:schemeClr val="accent6">
              <a:lumMod val="60000"/>
              <a:lumOff val="40000"/>
            </a:schemeClr>
          </a:solidFill>
        </p:grpSpPr>
        <p:sp>
          <p:nvSpPr>
            <p:cNvPr id="59" name="矩形 58">
              <a:extLst>
                <a:ext uri="{FF2B5EF4-FFF2-40B4-BE49-F238E27FC236}">
                  <a16:creationId xmlns:a16="http://schemas.microsoft.com/office/drawing/2014/main" id="{E5FE6FBD-E571-40B8-A0D3-BDF122CDEDB9}"/>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60" name="文本框 25">
              <a:extLst>
                <a:ext uri="{FF2B5EF4-FFF2-40B4-BE49-F238E27FC236}">
                  <a16:creationId xmlns:a16="http://schemas.microsoft.com/office/drawing/2014/main" id="{76A556D4-CA70-4E98-B0E7-CF1EA6D89D6C}"/>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训练图像获取界面</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35" name="页脚占位符 2">
            <a:extLst>
              <a:ext uri="{FF2B5EF4-FFF2-40B4-BE49-F238E27FC236}">
                <a16:creationId xmlns:a16="http://schemas.microsoft.com/office/drawing/2014/main" id="{0D8E4139-F790-4D92-9F48-2D53DDA691A9}"/>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2979275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par>
                                <p:cTn id="12" presetID="14" presetClass="entr" presetSubtype="1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randombar(horizontal)">
                                      <p:cBhvr>
                                        <p:cTn id="14" dur="500"/>
                                        <p:tgtEl>
                                          <p:spTgt spid="41"/>
                                        </p:tgtEl>
                                      </p:cBhvr>
                                    </p:animEffect>
                                  </p:childTnLst>
                                </p:cTn>
                              </p:par>
                              <p:par>
                                <p:cTn id="15" presetID="14" presetClass="entr" presetSubtype="1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randombar(horizontal)">
                                      <p:cBhvr>
                                        <p:cTn id="17" dur="500"/>
                                        <p:tgtEl>
                                          <p:spTgt spid="44"/>
                                        </p:tgtEl>
                                      </p:cBhvr>
                                    </p:animEffect>
                                  </p:childTnLst>
                                </p:cTn>
                              </p:par>
                              <p:par>
                                <p:cTn id="18" presetID="14" presetClass="entr" presetSubtype="1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randombar(horizontal)">
                                      <p:cBhvr>
                                        <p:cTn id="20" dur="500"/>
                                        <p:tgtEl>
                                          <p:spTgt spid="52"/>
                                        </p:tgtEl>
                                      </p:cBhvr>
                                    </p:animEffect>
                                  </p:childTnLst>
                                </p:cTn>
                              </p:par>
                              <p:par>
                                <p:cTn id="21" presetID="14" presetClass="entr" presetSubtype="1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randombar(horizontal)">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500"/>
                                        <p:tgtEl>
                                          <p:spTgt spid="61"/>
                                        </p:tgtEl>
                                      </p:cBhvr>
                                    </p:animEffect>
                                  </p:childTnLst>
                                </p:cTn>
                              </p:par>
                              <p:par>
                                <p:cTn id="29" presetID="14" presetClass="entr" presetSubtype="1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randombar(horizontal)">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par>
                                <p:cTn id="37" presetID="14" presetClass="entr" presetSubtype="1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randombar(horizontal)">
                                      <p:cBhvr>
                                        <p:cTn id="3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8E18D627-2A5D-48CD-8779-D57E53C20156}"/>
              </a:ext>
            </a:extLst>
          </p:cNvPr>
          <p:cNvSpPr>
            <a:spLocks noGrp="1"/>
          </p:cNvSpPr>
          <p:nvPr>
            <p:ph type="subTitle" idx="4294967295"/>
          </p:nvPr>
        </p:nvSpPr>
        <p:spPr>
          <a:xfrm>
            <a:off x="416925" y="3607254"/>
            <a:ext cx="6840000" cy="1071150"/>
          </a:xfrm>
        </p:spPr>
        <p:txBody>
          <a:bodyPr/>
          <a:lstStyle/>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研究背景</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研究意义</a:t>
            </a:r>
            <a:endParaRPr lang="en-US" altLang="zh-CN" sz="2800" dirty="0">
              <a:solidFill>
                <a:srgbClr val="262626"/>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A643E67F-7D6D-4ADD-8B41-3F2F262A1277}"/>
              </a:ext>
            </a:extLst>
          </p:cNvPr>
          <p:cNvSpPr>
            <a:spLocks noGrp="1"/>
          </p:cNvSpPr>
          <p:nvPr>
            <p:ph type="title"/>
          </p:nvPr>
        </p:nvSpPr>
        <p:spPr>
          <a:xfrm>
            <a:off x="416925" y="2016847"/>
            <a:ext cx="6840000" cy="1233900"/>
          </a:xfrm>
        </p:spPr>
        <p:txBody>
          <a:bodyPr/>
          <a:lstStyle/>
          <a:p>
            <a:r>
              <a:rPr lang="zh-CN" altLang="en-US" sz="5400" dirty="0">
                <a:latin typeface="微软雅黑" panose="020B0503020204020204" pitchFamily="34" charset="-122"/>
                <a:ea typeface="微软雅黑" panose="020B0503020204020204" pitchFamily="34" charset="-122"/>
              </a:rPr>
              <a:t>选题背景及意义</a:t>
            </a:r>
          </a:p>
        </p:txBody>
      </p:sp>
    </p:spTree>
    <p:extLst>
      <p:ext uri="{BB962C8B-B14F-4D97-AF65-F5344CB8AC3E}">
        <p14:creationId xmlns:p14="http://schemas.microsoft.com/office/powerpoint/2010/main" val="1115082922"/>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可视化装配过程指引</a:t>
            </a:r>
          </a:p>
        </p:txBody>
      </p:sp>
      <p:pic>
        <p:nvPicPr>
          <p:cNvPr id="10" name="图片 9">
            <a:extLst>
              <a:ext uri="{FF2B5EF4-FFF2-40B4-BE49-F238E27FC236}">
                <a16:creationId xmlns:a16="http://schemas.microsoft.com/office/drawing/2014/main" id="{76884984-33BD-42A9-8133-DC02A1AE3A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5761" y="1885987"/>
            <a:ext cx="6644638" cy="4785975"/>
          </a:xfrm>
          <a:prstGeom prst="rect">
            <a:avLst/>
          </a:prstGeom>
          <a:noFill/>
          <a:ln>
            <a:noFill/>
          </a:ln>
        </p:spPr>
      </p:pic>
      <p:sp>
        <p:nvSpPr>
          <p:cNvPr id="11" name="矩形 10">
            <a:extLst>
              <a:ext uri="{FF2B5EF4-FFF2-40B4-BE49-F238E27FC236}">
                <a16:creationId xmlns:a16="http://schemas.microsoft.com/office/drawing/2014/main" id="{A39CB881-5B1F-4080-BC9C-12EE7D96617F}"/>
              </a:ext>
            </a:extLst>
          </p:cNvPr>
          <p:cNvSpPr/>
          <p:nvPr/>
        </p:nvSpPr>
        <p:spPr>
          <a:xfrm>
            <a:off x="1488881" y="1409542"/>
            <a:ext cx="3262432"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可视化装配过程指引流程：</a:t>
            </a:r>
          </a:p>
        </p:txBody>
      </p:sp>
      <p:sp>
        <p:nvSpPr>
          <p:cNvPr id="13" name="页脚占位符 2">
            <a:extLst>
              <a:ext uri="{FF2B5EF4-FFF2-40B4-BE49-F238E27FC236}">
                <a16:creationId xmlns:a16="http://schemas.microsoft.com/office/drawing/2014/main" id="{D2A86C75-AECA-4E7C-A62E-EC3531E4523F}"/>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12073440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关键技术实现方式</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Freeform 9">
            <a:extLst>
              <a:ext uri="{FF2B5EF4-FFF2-40B4-BE49-F238E27FC236}">
                <a16:creationId xmlns:a16="http://schemas.microsoft.com/office/drawing/2014/main" id="{2883847E-AA9F-410A-9644-45E8C61516B0}"/>
              </a:ext>
            </a:extLst>
          </p:cNvPr>
          <p:cNvSpPr>
            <a:spLocks/>
          </p:cNvSpPr>
          <p:nvPr/>
        </p:nvSpPr>
        <p:spPr bwMode="auto">
          <a:xfrm>
            <a:off x="1488881" y="913811"/>
            <a:ext cx="3904151"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9" name="TextBox 15">
            <a:extLst>
              <a:ext uri="{FF2B5EF4-FFF2-40B4-BE49-F238E27FC236}">
                <a16:creationId xmlns:a16="http://schemas.microsoft.com/office/drawing/2014/main" id="{2A598B2F-706A-42F5-92CA-D7990FCE9E0A}"/>
              </a:ext>
            </a:extLst>
          </p:cNvPr>
          <p:cNvSpPr txBox="1">
            <a:spLocks noChangeArrowheads="1"/>
          </p:cNvSpPr>
          <p:nvPr/>
        </p:nvSpPr>
        <p:spPr bwMode="auto">
          <a:xfrm>
            <a:off x="1521917" y="876605"/>
            <a:ext cx="343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可视化装配过程指引</a:t>
            </a:r>
          </a:p>
        </p:txBody>
      </p:sp>
      <p:pic>
        <p:nvPicPr>
          <p:cNvPr id="10" name="图片 9">
            <a:extLst>
              <a:ext uri="{FF2B5EF4-FFF2-40B4-BE49-F238E27FC236}">
                <a16:creationId xmlns:a16="http://schemas.microsoft.com/office/drawing/2014/main" id="{18CB225B-CFDD-42D8-911A-241A6857F12A}"/>
              </a:ext>
            </a:extLst>
          </p:cNvPr>
          <p:cNvPicPr/>
          <p:nvPr/>
        </p:nvPicPr>
        <p:blipFill rotWithShape="1">
          <a:blip r:embed="rId3" cstate="print">
            <a:extLst>
              <a:ext uri="{28A0092B-C50C-407E-A947-70E740481C1C}">
                <a14:useLocalDpi xmlns:a14="http://schemas.microsoft.com/office/drawing/2010/main" val="0"/>
              </a:ext>
            </a:extLst>
          </a:blip>
          <a:srcRect l="17625" t="21380" r="20828" b="17945"/>
          <a:stretch/>
        </p:blipFill>
        <p:spPr bwMode="auto">
          <a:xfrm>
            <a:off x="1488881" y="1964371"/>
            <a:ext cx="3397444" cy="2442635"/>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7386A819-4C66-4C7E-8F45-FD84A4E7A725}"/>
              </a:ext>
            </a:extLst>
          </p:cNvPr>
          <p:cNvPicPr/>
          <p:nvPr/>
        </p:nvPicPr>
        <p:blipFill rotWithShape="1">
          <a:blip r:embed="rId4" cstate="print">
            <a:extLst>
              <a:ext uri="{28A0092B-C50C-407E-A947-70E740481C1C}">
                <a14:useLocalDpi xmlns:a14="http://schemas.microsoft.com/office/drawing/2010/main" val="0"/>
              </a:ext>
            </a:extLst>
          </a:blip>
          <a:srcRect l="19071" t="23307" r="19672" b="9470"/>
          <a:stretch/>
        </p:blipFill>
        <p:spPr bwMode="auto">
          <a:xfrm>
            <a:off x="5087426" y="1964370"/>
            <a:ext cx="3504124" cy="2442635"/>
          </a:xfrm>
          <a:prstGeom prst="rect">
            <a:avLst/>
          </a:prstGeom>
          <a:ln>
            <a:noFill/>
          </a:ln>
          <a:extLst>
            <a:ext uri="{53640926-AAD7-44D8-BBD7-CCE9431645EC}">
              <a14:shadowObscured xmlns:a14="http://schemas.microsoft.com/office/drawing/2010/main"/>
            </a:ext>
          </a:extLst>
        </p:spPr>
      </p:pic>
      <p:sp>
        <p:nvSpPr>
          <p:cNvPr id="12" name="矩形 11">
            <a:extLst>
              <a:ext uri="{FF2B5EF4-FFF2-40B4-BE49-F238E27FC236}">
                <a16:creationId xmlns:a16="http://schemas.microsoft.com/office/drawing/2014/main" id="{20AA9370-D27D-4B9C-B5F0-00A8C16FABC6}"/>
              </a:ext>
            </a:extLst>
          </p:cNvPr>
          <p:cNvSpPr/>
          <p:nvPr/>
        </p:nvSpPr>
        <p:spPr>
          <a:xfrm>
            <a:off x="1488881" y="1409542"/>
            <a:ext cx="6777112"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投影仪和</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Kinect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坐标标定，实现信息根据指定位置投影：</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AE7E0FF-8937-49DF-9982-EB7ECB529E83}"/>
                  </a:ext>
                </a:extLst>
              </p:cNvPr>
              <p:cNvGraphicFramePr>
                <a:graphicFrameLocks noGrp="1"/>
              </p:cNvGraphicFramePr>
              <p:nvPr>
                <p:extLst>
                  <p:ext uri="{D42A27DB-BD31-4B8C-83A1-F6EECF244321}">
                    <p14:modId xmlns:p14="http://schemas.microsoft.com/office/powerpoint/2010/main" val="4070655503"/>
                  </p:ext>
                </p:extLst>
              </p:nvPr>
            </p:nvGraphicFramePr>
            <p:xfrm>
              <a:off x="2082641" y="5267424"/>
              <a:ext cx="5242084" cy="1080651"/>
            </p:xfrm>
            <a:graphic>
              <a:graphicData uri="http://schemas.openxmlformats.org/drawingml/2006/table">
                <a:tbl>
                  <a:tblPr firstRow="1" firstCol="1" bandRow="1">
                    <a:tableStyleId>{5C22544A-7EE6-4342-B048-85BDC9FD1C3A}</a:tableStyleId>
                  </a:tblPr>
                  <a:tblGrid>
                    <a:gridCol w="5242084">
                      <a:extLst>
                        <a:ext uri="{9D8B030D-6E8A-4147-A177-3AD203B41FA5}">
                          <a16:colId xmlns:a16="http://schemas.microsoft.com/office/drawing/2014/main" val="640299323"/>
                        </a:ext>
                      </a:extLst>
                    </a:gridCol>
                  </a:tblGrid>
                  <a:tr h="1080651">
                    <a:tc>
                      <a:txBody>
                        <a:bodyPr/>
                        <a:lstStyle/>
                        <a:p>
                          <a:pPr algn="just">
                            <a:spcAft>
                              <a:spcPts val="0"/>
                            </a:spcAft>
                          </a:pPr>
                          <a14:m>
                            <m:oMathPara xmlns:m="http://schemas.openxmlformats.org/officeDocument/2006/math">
                              <m:oMathParaPr>
                                <m:jc m:val="centerGroup"/>
                              </m:oMathParaPr>
                              <m:oMath xmlns:m="http://schemas.openxmlformats.org/officeDocument/2006/math">
                                <m:d>
                                  <m:dPr>
                                    <m:begChr m:val="["/>
                                    <m:endChr m:val="]"/>
                                    <m:ctrlPr>
                                      <a:rPr lang="zh-CN" sz="1800" i="1" kern="100" smtClean="0">
                                        <a:solidFill>
                                          <a:schemeClr val="tx1">
                                            <a:lumMod val="95000"/>
                                            <a:lumOff val="5000"/>
                                          </a:schemeClr>
                                        </a:solidFill>
                                        <a:effectLst/>
                                        <a:latin typeface="Cambria Math" panose="02040503050406030204" pitchFamily="18" charset="0"/>
                                      </a:rPr>
                                    </m:ctrlPr>
                                  </m:dPr>
                                  <m:e>
                                    <m:m>
                                      <m:mPr>
                                        <m:mcs>
                                          <m:mc>
                                            <m:mcPr>
                                              <m:count m:val="1"/>
                                              <m:mcJc m:val="center"/>
                                            </m:mcPr>
                                          </m:mc>
                                        </m:mcs>
                                        <m:ctrlPr>
                                          <a:rPr lang="zh-CN" sz="1800" i="1" kern="100">
                                            <a:solidFill>
                                              <a:schemeClr val="tx1">
                                                <a:lumMod val="95000"/>
                                                <a:lumOff val="5000"/>
                                              </a:schemeClr>
                                            </a:solidFill>
                                            <a:effectLst/>
                                            <a:latin typeface="Cambria Math" panose="02040503050406030204" pitchFamily="18" charset="0"/>
                                          </a:rPr>
                                        </m:ctrlPr>
                                      </m:mPr>
                                      <m:mr>
                                        <m:e>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𝑋</m:t>
                                              </m:r>
                                            </m:e>
                                            <m:sub>
                                              <m:r>
                                                <a:rPr lang="en-US" sz="1800" kern="100">
                                                  <a:solidFill>
                                                    <a:schemeClr val="tx1">
                                                      <a:lumMod val="95000"/>
                                                      <a:lumOff val="5000"/>
                                                    </a:schemeClr>
                                                  </a:solidFill>
                                                  <a:effectLst/>
                                                  <a:latin typeface="Cambria Math" panose="02040503050406030204" pitchFamily="18" charset="0"/>
                                                </a:rPr>
                                                <m:t>𝐵</m:t>
                                              </m:r>
                                            </m:sub>
                                          </m:sSub>
                                        </m:e>
                                      </m:mr>
                                      <m:mr>
                                        <m:e>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𝑌</m:t>
                                              </m:r>
                                            </m:e>
                                            <m:sub>
                                              <m:r>
                                                <a:rPr lang="en-US" sz="1800" kern="100">
                                                  <a:solidFill>
                                                    <a:schemeClr val="tx1">
                                                      <a:lumMod val="95000"/>
                                                      <a:lumOff val="5000"/>
                                                    </a:schemeClr>
                                                  </a:solidFill>
                                                  <a:effectLst/>
                                                  <a:latin typeface="Cambria Math" panose="02040503050406030204" pitchFamily="18" charset="0"/>
                                                </a:rPr>
                                                <m:t>𝐵</m:t>
                                              </m:r>
                                            </m:sub>
                                          </m:sSub>
                                        </m:e>
                                      </m:mr>
                                      <m:mr>
                                        <m:e>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𝑍</m:t>
                                              </m:r>
                                            </m:e>
                                            <m:sub>
                                              <m:r>
                                                <a:rPr lang="en-US" sz="1800" kern="100">
                                                  <a:solidFill>
                                                    <a:schemeClr val="tx1">
                                                      <a:lumMod val="95000"/>
                                                      <a:lumOff val="5000"/>
                                                    </a:schemeClr>
                                                  </a:solidFill>
                                                  <a:effectLst/>
                                                  <a:latin typeface="Cambria Math" panose="02040503050406030204" pitchFamily="18" charset="0"/>
                                                </a:rPr>
                                                <m:t>𝐵</m:t>
                                              </m:r>
                                            </m:sub>
                                          </m:sSub>
                                        </m:e>
                                      </m:mr>
                                    </m:m>
                                  </m:e>
                                </m:d>
                                <m:r>
                                  <a:rPr lang="en-US" sz="1800" kern="100">
                                    <a:solidFill>
                                      <a:schemeClr val="tx1">
                                        <a:lumMod val="95000"/>
                                        <a:lumOff val="5000"/>
                                      </a:schemeClr>
                                    </a:solidFill>
                                    <a:effectLst/>
                                    <a:latin typeface="Cambria Math" panose="02040503050406030204" pitchFamily="18" charset="0"/>
                                  </a:rPr>
                                  <m:t>=</m:t>
                                </m:r>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𝑅</m:t>
                                    </m:r>
                                  </m:e>
                                  <m:sub>
                                    <m:r>
                                      <a:rPr lang="en-US" sz="1800" kern="100">
                                        <a:solidFill>
                                          <a:schemeClr val="tx1">
                                            <a:lumMod val="95000"/>
                                            <a:lumOff val="5000"/>
                                          </a:schemeClr>
                                        </a:solidFill>
                                        <a:effectLst/>
                                        <a:latin typeface="Cambria Math" panose="02040503050406030204" pitchFamily="18" charset="0"/>
                                      </a:rPr>
                                      <m:t>𝐵</m:t>
                                    </m:r>
                                  </m:sub>
                                </m:sSub>
                                <m:r>
                                  <a:rPr lang="en-US" sz="1800" kern="100">
                                    <a:solidFill>
                                      <a:schemeClr val="tx1">
                                        <a:lumMod val="95000"/>
                                        <a:lumOff val="5000"/>
                                      </a:schemeClr>
                                    </a:solidFill>
                                    <a:effectLst/>
                                    <a:latin typeface="Cambria Math" panose="02040503050406030204" pitchFamily="18" charset="0"/>
                                  </a:rPr>
                                  <m:t>×(</m:t>
                                </m:r>
                                <m:sSubSup>
                                  <m:sSubSupPr>
                                    <m:ctrlPr>
                                      <a:rPr lang="zh-CN" sz="1800" i="1" kern="100">
                                        <a:solidFill>
                                          <a:schemeClr val="tx1">
                                            <a:lumMod val="95000"/>
                                            <a:lumOff val="5000"/>
                                          </a:schemeClr>
                                        </a:solidFill>
                                        <a:effectLst/>
                                        <a:latin typeface="Cambria Math" panose="02040503050406030204" pitchFamily="18" charset="0"/>
                                      </a:rPr>
                                    </m:ctrlPr>
                                  </m:sSubSupPr>
                                  <m:e>
                                    <m:r>
                                      <a:rPr lang="en-US" sz="1800" kern="100">
                                        <a:solidFill>
                                          <a:schemeClr val="tx1">
                                            <a:lumMod val="95000"/>
                                            <a:lumOff val="5000"/>
                                          </a:schemeClr>
                                        </a:solidFill>
                                        <a:effectLst/>
                                        <a:latin typeface="Cambria Math" panose="02040503050406030204" pitchFamily="18" charset="0"/>
                                      </a:rPr>
                                      <m:t>𝑅</m:t>
                                    </m:r>
                                  </m:e>
                                  <m:sub>
                                    <m:r>
                                      <a:rPr lang="en-US" sz="1800" kern="100">
                                        <a:solidFill>
                                          <a:schemeClr val="tx1">
                                            <a:lumMod val="95000"/>
                                            <a:lumOff val="5000"/>
                                          </a:schemeClr>
                                        </a:solidFill>
                                        <a:effectLst/>
                                        <a:latin typeface="Cambria Math" panose="02040503050406030204" pitchFamily="18" charset="0"/>
                                      </a:rPr>
                                      <m:t>𝐾</m:t>
                                    </m:r>
                                  </m:sub>
                                  <m:sup>
                                    <m:r>
                                      <a:rPr lang="zh-CN" altLang="en-US" sz="1800" kern="100">
                                        <a:solidFill>
                                          <a:schemeClr val="tx1">
                                            <a:lumMod val="95000"/>
                                            <a:lumOff val="5000"/>
                                          </a:schemeClr>
                                        </a:solidFill>
                                        <a:effectLst/>
                                        <a:latin typeface="Cambria Math" panose="02040503050406030204" pitchFamily="18" charset="0"/>
                                      </a:rPr>
                                      <m:t>−</m:t>
                                    </m:r>
                                    <m:r>
                                      <a:rPr lang="en-US" sz="1800" kern="100">
                                        <a:solidFill>
                                          <a:schemeClr val="tx1">
                                            <a:lumMod val="95000"/>
                                            <a:lumOff val="5000"/>
                                          </a:schemeClr>
                                        </a:solidFill>
                                        <a:effectLst/>
                                        <a:latin typeface="Cambria Math" panose="02040503050406030204" pitchFamily="18" charset="0"/>
                                      </a:rPr>
                                      <m:t>1</m:t>
                                    </m:r>
                                  </m:sup>
                                </m:sSubSup>
                                <m:r>
                                  <a:rPr lang="en-US" sz="1800" kern="100">
                                    <a:solidFill>
                                      <a:schemeClr val="tx1">
                                        <a:lumMod val="95000"/>
                                        <a:lumOff val="5000"/>
                                      </a:schemeClr>
                                    </a:solidFill>
                                    <a:effectLst/>
                                    <a:latin typeface="Cambria Math" panose="02040503050406030204" pitchFamily="18" charset="0"/>
                                  </a:rPr>
                                  <m:t>×</m:t>
                                </m:r>
                                <m:sSubSup>
                                  <m:sSubSupPr>
                                    <m:ctrlPr>
                                      <a:rPr lang="zh-CN" sz="1800" i="1" kern="100">
                                        <a:solidFill>
                                          <a:schemeClr val="tx1">
                                            <a:lumMod val="95000"/>
                                            <a:lumOff val="5000"/>
                                          </a:schemeClr>
                                        </a:solidFill>
                                        <a:effectLst/>
                                        <a:latin typeface="Cambria Math" panose="02040503050406030204" pitchFamily="18" charset="0"/>
                                      </a:rPr>
                                    </m:ctrlPr>
                                  </m:sSubSupPr>
                                  <m:e>
                                    <m:r>
                                      <a:rPr lang="en-US" sz="1800" kern="100">
                                        <a:solidFill>
                                          <a:schemeClr val="tx1">
                                            <a:lumMod val="95000"/>
                                            <a:lumOff val="5000"/>
                                          </a:schemeClr>
                                        </a:solidFill>
                                        <a:effectLst/>
                                        <a:latin typeface="Cambria Math" panose="02040503050406030204" pitchFamily="18" charset="0"/>
                                      </a:rPr>
                                      <m:t>𝐾</m:t>
                                    </m:r>
                                  </m:e>
                                  <m:sub>
                                    <m:r>
                                      <a:rPr lang="en-US" sz="1800" kern="100">
                                        <a:solidFill>
                                          <a:schemeClr val="tx1">
                                            <a:lumMod val="95000"/>
                                            <a:lumOff val="5000"/>
                                          </a:schemeClr>
                                        </a:solidFill>
                                        <a:effectLst/>
                                        <a:latin typeface="Cambria Math" panose="02040503050406030204" pitchFamily="18" charset="0"/>
                                      </a:rPr>
                                      <m:t>𝑑</m:t>
                                    </m:r>
                                  </m:sub>
                                  <m:sup>
                                    <m:r>
                                      <a:rPr lang="zh-CN" altLang="en-US" sz="1800" kern="100">
                                        <a:solidFill>
                                          <a:schemeClr val="tx1">
                                            <a:lumMod val="95000"/>
                                            <a:lumOff val="5000"/>
                                          </a:schemeClr>
                                        </a:solidFill>
                                        <a:effectLst/>
                                        <a:latin typeface="Cambria Math" panose="02040503050406030204" pitchFamily="18" charset="0"/>
                                      </a:rPr>
                                      <m:t>−</m:t>
                                    </m:r>
                                    <m:r>
                                      <a:rPr lang="en-US" sz="1800" kern="100">
                                        <a:solidFill>
                                          <a:schemeClr val="tx1">
                                            <a:lumMod val="95000"/>
                                            <a:lumOff val="5000"/>
                                          </a:schemeClr>
                                        </a:solidFill>
                                        <a:effectLst/>
                                        <a:latin typeface="Cambria Math" panose="02040503050406030204" pitchFamily="18" charset="0"/>
                                      </a:rPr>
                                      <m:t>1</m:t>
                                    </m:r>
                                  </m:sup>
                                </m:sSubSup>
                                <m:r>
                                  <a:rPr lang="en-US" sz="1800" kern="100">
                                    <a:solidFill>
                                      <a:schemeClr val="tx1">
                                        <a:lumMod val="95000"/>
                                        <a:lumOff val="5000"/>
                                      </a:schemeClr>
                                    </a:solidFill>
                                    <a:effectLst/>
                                    <a:latin typeface="Cambria Math" panose="02040503050406030204" pitchFamily="18" charset="0"/>
                                  </a:rPr>
                                  <m:t>×</m:t>
                                </m:r>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𝑍</m:t>
                                    </m:r>
                                  </m:e>
                                  <m:sub>
                                    <m:r>
                                      <a:rPr lang="en-US" sz="1800" kern="100">
                                        <a:solidFill>
                                          <a:schemeClr val="tx1">
                                            <a:lumMod val="95000"/>
                                            <a:lumOff val="5000"/>
                                          </a:schemeClr>
                                        </a:solidFill>
                                        <a:effectLst/>
                                        <a:latin typeface="Cambria Math" panose="02040503050406030204" pitchFamily="18" charset="0"/>
                                      </a:rPr>
                                      <m:t>𝐾</m:t>
                                    </m:r>
                                  </m:sub>
                                </m:sSub>
                                <m:r>
                                  <a:rPr lang="en-US" sz="1800" kern="100">
                                    <a:solidFill>
                                      <a:schemeClr val="tx1">
                                        <a:lumMod val="95000"/>
                                        <a:lumOff val="5000"/>
                                      </a:schemeClr>
                                    </a:solidFill>
                                    <a:effectLst/>
                                    <a:latin typeface="Cambria Math" panose="02040503050406030204" pitchFamily="18" charset="0"/>
                                  </a:rPr>
                                  <m:t>×</m:t>
                                </m:r>
                                <m:d>
                                  <m:dPr>
                                    <m:begChr m:val="["/>
                                    <m:endChr m:val="]"/>
                                    <m:ctrlPr>
                                      <a:rPr lang="zh-CN" sz="1800" i="1" kern="100">
                                        <a:solidFill>
                                          <a:schemeClr val="tx1">
                                            <a:lumMod val="95000"/>
                                            <a:lumOff val="5000"/>
                                          </a:schemeClr>
                                        </a:solidFill>
                                        <a:effectLst/>
                                        <a:latin typeface="Cambria Math" panose="02040503050406030204" pitchFamily="18" charset="0"/>
                                      </a:rPr>
                                    </m:ctrlPr>
                                  </m:dPr>
                                  <m:e>
                                    <m:m>
                                      <m:mPr>
                                        <m:mcs>
                                          <m:mc>
                                            <m:mcPr>
                                              <m:count m:val="1"/>
                                              <m:mcJc m:val="center"/>
                                            </m:mcPr>
                                          </m:mc>
                                        </m:mcs>
                                        <m:ctrlPr>
                                          <a:rPr lang="zh-CN" sz="1800" i="1" kern="100">
                                            <a:solidFill>
                                              <a:schemeClr val="tx1">
                                                <a:lumMod val="95000"/>
                                                <a:lumOff val="5000"/>
                                              </a:schemeClr>
                                            </a:solidFill>
                                            <a:effectLst/>
                                            <a:latin typeface="Cambria Math" panose="02040503050406030204" pitchFamily="18" charset="0"/>
                                          </a:rPr>
                                        </m:ctrlPr>
                                      </m:mPr>
                                      <m:mr>
                                        <m:e>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𝑈</m:t>
                                              </m:r>
                                            </m:e>
                                            <m:sub>
                                              <m:r>
                                                <a:rPr lang="en-US" sz="1800" kern="100">
                                                  <a:solidFill>
                                                    <a:schemeClr val="tx1">
                                                      <a:lumMod val="95000"/>
                                                      <a:lumOff val="5000"/>
                                                    </a:schemeClr>
                                                  </a:solidFill>
                                                  <a:effectLst/>
                                                  <a:latin typeface="Cambria Math" panose="02040503050406030204" pitchFamily="18" charset="0"/>
                                                </a:rPr>
                                                <m:t>𝐷</m:t>
                                              </m:r>
                                            </m:sub>
                                          </m:sSub>
                                        </m:e>
                                      </m:mr>
                                      <m:mr>
                                        <m:e>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𝑉</m:t>
                                              </m:r>
                                            </m:e>
                                            <m:sub>
                                              <m:r>
                                                <a:rPr lang="en-US" sz="1800" kern="100">
                                                  <a:solidFill>
                                                    <a:schemeClr val="tx1">
                                                      <a:lumMod val="95000"/>
                                                      <a:lumOff val="5000"/>
                                                    </a:schemeClr>
                                                  </a:solidFill>
                                                  <a:effectLst/>
                                                  <a:latin typeface="Cambria Math" panose="02040503050406030204" pitchFamily="18" charset="0"/>
                                                </a:rPr>
                                                <m:t>𝐷</m:t>
                                              </m:r>
                                            </m:sub>
                                          </m:sSub>
                                        </m:e>
                                      </m:mr>
                                      <m:mr>
                                        <m:e>
                                          <m:r>
                                            <a:rPr lang="en-US" sz="1800" kern="100">
                                              <a:solidFill>
                                                <a:schemeClr val="tx1">
                                                  <a:lumMod val="95000"/>
                                                  <a:lumOff val="5000"/>
                                                </a:schemeClr>
                                              </a:solidFill>
                                              <a:effectLst/>
                                              <a:latin typeface="Cambria Math" panose="02040503050406030204" pitchFamily="18" charset="0"/>
                                            </a:rPr>
                                            <m:t>1</m:t>
                                          </m:r>
                                        </m:e>
                                      </m:mr>
                                    </m:m>
                                  </m:e>
                                </m:d>
                                <m:r>
                                  <a:rPr lang="en-US" sz="1800" kern="100">
                                    <a:solidFill>
                                      <a:schemeClr val="tx1">
                                        <a:lumMod val="95000"/>
                                        <a:lumOff val="5000"/>
                                      </a:schemeClr>
                                    </a:solidFill>
                                    <a:effectLst/>
                                    <a:latin typeface="Cambria Math" panose="02040503050406030204" pitchFamily="18" charset="0"/>
                                  </a:rPr>
                                  <m:t>+</m:t>
                                </m:r>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𝑇</m:t>
                                    </m:r>
                                  </m:e>
                                  <m:sub>
                                    <m:r>
                                      <a:rPr lang="en-US" sz="1800" kern="100">
                                        <a:solidFill>
                                          <a:schemeClr val="tx1">
                                            <a:lumMod val="95000"/>
                                            <a:lumOff val="5000"/>
                                          </a:schemeClr>
                                        </a:solidFill>
                                        <a:effectLst/>
                                        <a:latin typeface="Cambria Math" panose="02040503050406030204" pitchFamily="18" charset="0"/>
                                      </a:rPr>
                                      <m:t>𝐾</m:t>
                                    </m:r>
                                  </m:sub>
                                </m:sSub>
                                <m:r>
                                  <a:rPr lang="en-US" sz="1800" kern="100">
                                    <a:solidFill>
                                      <a:schemeClr val="tx1">
                                        <a:lumMod val="95000"/>
                                        <a:lumOff val="5000"/>
                                      </a:schemeClr>
                                    </a:solidFill>
                                    <a:effectLst/>
                                    <a:latin typeface="Cambria Math" panose="02040503050406030204" pitchFamily="18" charset="0"/>
                                  </a:rPr>
                                  <m:t>−</m:t>
                                </m:r>
                                <m:sSub>
                                  <m:sSubPr>
                                    <m:ctrlPr>
                                      <a:rPr lang="zh-CN" sz="1800" i="1" kern="100">
                                        <a:solidFill>
                                          <a:schemeClr val="tx1">
                                            <a:lumMod val="95000"/>
                                            <a:lumOff val="5000"/>
                                          </a:schemeClr>
                                        </a:solidFill>
                                        <a:effectLst/>
                                        <a:latin typeface="Cambria Math" panose="02040503050406030204" pitchFamily="18" charset="0"/>
                                      </a:rPr>
                                    </m:ctrlPr>
                                  </m:sSubPr>
                                  <m:e>
                                    <m:r>
                                      <a:rPr lang="en-US" sz="1800" kern="100">
                                        <a:solidFill>
                                          <a:schemeClr val="tx1">
                                            <a:lumMod val="95000"/>
                                            <a:lumOff val="5000"/>
                                          </a:schemeClr>
                                        </a:solidFill>
                                        <a:effectLst/>
                                        <a:latin typeface="Cambria Math" panose="02040503050406030204" pitchFamily="18" charset="0"/>
                                      </a:rPr>
                                      <m:t>𝑇</m:t>
                                    </m:r>
                                  </m:e>
                                  <m:sub>
                                    <m:r>
                                      <a:rPr lang="en-US" sz="1800" kern="100">
                                        <a:solidFill>
                                          <a:schemeClr val="tx1">
                                            <a:lumMod val="95000"/>
                                            <a:lumOff val="5000"/>
                                          </a:schemeClr>
                                        </a:solidFill>
                                        <a:effectLst/>
                                        <a:latin typeface="Cambria Math" panose="02040503050406030204" pitchFamily="18" charset="0"/>
                                      </a:rPr>
                                      <m:t>𝐵</m:t>
                                    </m:r>
                                  </m:sub>
                                </m:sSub>
                                <m:r>
                                  <a:rPr lang="en-US" sz="1800" kern="100">
                                    <a:solidFill>
                                      <a:schemeClr val="tx1">
                                        <a:lumMod val="95000"/>
                                        <a:lumOff val="5000"/>
                                      </a:schemeClr>
                                    </a:solidFill>
                                    <a:effectLst/>
                                    <a:latin typeface="Cambria Math" panose="02040503050406030204" pitchFamily="18" charset="0"/>
                                  </a:rPr>
                                  <m:t>)</m:t>
                                </m:r>
                              </m:oMath>
                            </m:oMathPara>
                          </a14:m>
                          <a:endParaRPr lang="zh-CN" sz="1400" kern="100" dirty="0">
                            <a:solidFill>
                              <a:schemeClr val="tx1">
                                <a:lumMod val="95000"/>
                                <a:lumOff val="5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oFill/>
                      </a:tcPr>
                    </a:tc>
                    <a:extLst>
                      <a:ext uri="{0D108BD9-81ED-4DB2-BD59-A6C34878D82A}">
                        <a16:rowId xmlns:a16="http://schemas.microsoft.com/office/drawing/2014/main" val="197853071"/>
                      </a:ext>
                    </a:extLst>
                  </a:tr>
                </a:tbl>
              </a:graphicData>
            </a:graphic>
          </p:graphicFrame>
        </mc:Choice>
        <mc:Fallback xmlns="">
          <p:graphicFrame>
            <p:nvGraphicFramePr>
              <p:cNvPr id="13" name="表格 12">
                <a:extLst>
                  <a:ext uri="{FF2B5EF4-FFF2-40B4-BE49-F238E27FC236}">
                    <a16:creationId xmlns:a16="http://schemas.microsoft.com/office/drawing/2014/main" id="{9AE7E0FF-8937-49DF-9982-EB7ECB529E83}"/>
                  </a:ext>
                </a:extLst>
              </p:cNvPr>
              <p:cNvGraphicFramePr>
                <a:graphicFrameLocks noGrp="1"/>
              </p:cNvGraphicFramePr>
              <p:nvPr>
                <p:extLst>
                  <p:ext uri="{D42A27DB-BD31-4B8C-83A1-F6EECF244321}">
                    <p14:modId xmlns:p14="http://schemas.microsoft.com/office/powerpoint/2010/main" val="4070655503"/>
                  </p:ext>
                </p:extLst>
              </p:nvPr>
            </p:nvGraphicFramePr>
            <p:xfrm>
              <a:off x="2082641" y="5267424"/>
              <a:ext cx="5242084" cy="1080651"/>
            </p:xfrm>
            <a:graphic>
              <a:graphicData uri="http://schemas.openxmlformats.org/drawingml/2006/table">
                <a:tbl>
                  <a:tblPr firstRow="1" firstCol="1" bandRow="1">
                    <a:tableStyleId>{5C22544A-7EE6-4342-B048-85BDC9FD1C3A}</a:tableStyleId>
                  </a:tblPr>
                  <a:tblGrid>
                    <a:gridCol w="5242084">
                      <a:extLst>
                        <a:ext uri="{9D8B030D-6E8A-4147-A177-3AD203B41FA5}">
                          <a16:colId xmlns:a16="http://schemas.microsoft.com/office/drawing/2014/main" val="640299323"/>
                        </a:ext>
                      </a:extLst>
                    </a:gridCol>
                  </a:tblGrid>
                  <a:tr h="1080651">
                    <a:tc>
                      <a:txBody>
                        <a:bodyPr/>
                        <a:lstStyle/>
                        <a:p>
                          <a:endParaRPr lang="zh-CN"/>
                        </a:p>
                      </a:txBody>
                      <a:tcPr marL="68580" marR="68580" marT="0" marB="0">
                        <a:blipFill>
                          <a:blip r:embed="rId5"/>
                          <a:stretch>
                            <a:fillRect l="-116" t="-562" r="-465" b="-2247"/>
                          </a:stretch>
                        </a:blipFill>
                      </a:tcPr>
                    </a:tc>
                    <a:extLst>
                      <a:ext uri="{0D108BD9-81ED-4DB2-BD59-A6C34878D82A}">
                        <a16:rowId xmlns:a16="http://schemas.microsoft.com/office/drawing/2014/main" val="197853071"/>
                      </a:ext>
                    </a:extLst>
                  </a:tr>
                </a:tbl>
              </a:graphicData>
            </a:graphic>
          </p:graphicFrame>
        </mc:Fallback>
      </mc:AlternateContent>
      <p:sp>
        <p:nvSpPr>
          <p:cNvPr id="14" name="矩形 13">
            <a:extLst>
              <a:ext uri="{FF2B5EF4-FFF2-40B4-BE49-F238E27FC236}">
                <a16:creationId xmlns:a16="http://schemas.microsoft.com/office/drawing/2014/main" id="{54C51E48-AF9B-4F4B-B2BB-3D60176ECA8D}"/>
              </a:ext>
            </a:extLst>
          </p:cNvPr>
          <p:cNvSpPr/>
          <p:nvPr/>
        </p:nvSpPr>
        <p:spPr>
          <a:xfrm>
            <a:off x="1521917" y="4637159"/>
            <a:ext cx="4801314" cy="400110"/>
          </a:xfrm>
          <a:prstGeom prst="rect">
            <a:avLst/>
          </a:prstGeom>
        </p:spPr>
        <p:txBody>
          <a:bodyPr wrap="none">
            <a:spAutoFit/>
          </a:bodyPr>
          <a:lstStyle/>
          <a:p>
            <a:pPr lvl="0"/>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深度图像坐标到投影仪坐标的转换公式：</a:t>
            </a:r>
          </a:p>
        </p:txBody>
      </p:sp>
      <p:sp>
        <p:nvSpPr>
          <p:cNvPr id="15" name="页脚占位符 2">
            <a:extLst>
              <a:ext uri="{FF2B5EF4-FFF2-40B4-BE49-F238E27FC236}">
                <a16:creationId xmlns:a16="http://schemas.microsoft.com/office/drawing/2014/main" id="{5B1F32FE-DB6C-4B30-B3FD-03ADE7F233B7}"/>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7678277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5B33386-EB53-44EA-A267-4D6DFA36D0B9}"/>
              </a:ext>
            </a:extLst>
          </p:cNvPr>
          <p:cNvPicPr/>
          <p:nvPr/>
        </p:nvPicPr>
        <p:blipFill>
          <a:blip r:embed="rId3">
            <a:extLst>
              <a:ext uri="{28A0092B-C50C-407E-A947-70E740481C1C}">
                <a14:useLocalDpi xmlns:a14="http://schemas.microsoft.com/office/drawing/2010/main" val="0"/>
              </a:ext>
            </a:extLst>
          </a:blip>
          <a:stretch>
            <a:fillRect/>
          </a:stretch>
        </p:blipFill>
        <p:spPr>
          <a:xfrm>
            <a:off x="2874646" y="729000"/>
            <a:ext cx="4867273" cy="5948025"/>
          </a:xfrm>
          <a:prstGeom prst="rect">
            <a:avLst/>
          </a:prstGeom>
        </p:spPr>
      </p:pic>
      <p:sp>
        <p:nvSpPr>
          <p:cNvPr id="16" name="Freeform 9">
            <a:extLst>
              <a:ext uri="{FF2B5EF4-FFF2-40B4-BE49-F238E27FC236}">
                <a16:creationId xmlns:a16="http://schemas.microsoft.com/office/drawing/2014/main" id="{4F5AD344-6436-4911-ACE0-7CAF21AEF4F7}"/>
              </a:ext>
            </a:extLst>
          </p:cNvPr>
          <p:cNvSpPr>
            <a:spLocks/>
          </p:cNvSpPr>
          <p:nvPr/>
        </p:nvSpPr>
        <p:spPr bwMode="auto">
          <a:xfrm>
            <a:off x="1402081" y="1042431"/>
            <a:ext cx="2388870"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7" name="TextBox 15">
            <a:extLst>
              <a:ext uri="{FF2B5EF4-FFF2-40B4-BE49-F238E27FC236}">
                <a16:creationId xmlns:a16="http://schemas.microsoft.com/office/drawing/2014/main" id="{D8323AE0-F123-4FE9-8DC7-46A5C4620CD5}"/>
              </a:ext>
            </a:extLst>
          </p:cNvPr>
          <p:cNvSpPr txBox="1">
            <a:spLocks noChangeArrowheads="1"/>
          </p:cNvSpPr>
          <p:nvPr/>
        </p:nvSpPr>
        <p:spPr bwMode="auto">
          <a:xfrm>
            <a:off x="1435116" y="1005225"/>
            <a:ext cx="2484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运行流程设计</a:t>
            </a:r>
          </a:p>
        </p:txBody>
      </p:sp>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运行流程及软件实现</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10" name="图片 9">
            <a:extLst>
              <a:ext uri="{FF2B5EF4-FFF2-40B4-BE49-F238E27FC236}">
                <a16:creationId xmlns:a16="http://schemas.microsoft.com/office/drawing/2014/main" id="{7B7B092F-C93D-4FCB-82A3-CD0342C8D2F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4725" y="777567"/>
            <a:ext cx="1755774" cy="1003608"/>
          </a:xfrm>
          <a:prstGeom prst="rect">
            <a:avLst/>
          </a:prstGeom>
          <a:noFill/>
          <a:ln>
            <a:noFill/>
          </a:ln>
        </p:spPr>
      </p:pic>
      <p:pic>
        <p:nvPicPr>
          <p:cNvPr id="11" name="图片 10">
            <a:extLst>
              <a:ext uri="{FF2B5EF4-FFF2-40B4-BE49-F238E27FC236}">
                <a16:creationId xmlns:a16="http://schemas.microsoft.com/office/drawing/2014/main" id="{CA7FC423-6049-48BF-AE40-6FC30D6A71A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324724" y="2046081"/>
            <a:ext cx="1755773" cy="1135236"/>
          </a:xfrm>
          <a:prstGeom prst="rect">
            <a:avLst/>
          </a:prstGeom>
        </p:spPr>
      </p:pic>
      <p:pic>
        <p:nvPicPr>
          <p:cNvPr id="12" name="图片 11" descr="C:\Users\江大炮\AppData\Local\Temp\WeChat Files\abf3ac36dc5a2972235067d9fea4802.jpg">
            <a:extLst>
              <a:ext uri="{FF2B5EF4-FFF2-40B4-BE49-F238E27FC236}">
                <a16:creationId xmlns:a16="http://schemas.microsoft.com/office/drawing/2014/main" id="{9D74CEE0-4478-4D9C-8320-E14DA88EA6EB}"/>
              </a:ext>
            </a:extLst>
          </p:cNvPr>
          <p:cNvPicPr/>
          <p:nvPr/>
        </p:nvPicPr>
        <p:blipFill rotWithShape="1">
          <a:blip r:embed="rId6" cstate="print">
            <a:extLst>
              <a:ext uri="{28A0092B-C50C-407E-A947-70E740481C1C}">
                <a14:useLocalDpi xmlns:a14="http://schemas.microsoft.com/office/drawing/2010/main" val="0"/>
              </a:ext>
            </a:extLst>
          </a:blip>
          <a:srcRect l="4455" r="27182"/>
          <a:stretch/>
        </p:blipFill>
        <p:spPr bwMode="auto">
          <a:xfrm>
            <a:off x="1343181" y="5223595"/>
            <a:ext cx="1819790" cy="1183948"/>
          </a:xfrm>
          <a:prstGeom prst="rect">
            <a:avLst/>
          </a:prstGeom>
          <a:noFill/>
          <a:ln>
            <a:noFill/>
          </a:ln>
        </p:spPr>
      </p:pic>
      <p:pic>
        <p:nvPicPr>
          <p:cNvPr id="14" name="图片 13">
            <a:extLst>
              <a:ext uri="{FF2B5EF4-FFF2-40B4-BE49-F238E27FC236}">
                <a16:creationId xmlns:a16="http://schemas.microsoft.com/office/drawing/2014/main" id="{CF92B8E3-AFB6-4067-AB58-34FF1F2FD44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794782" y="3181317"/>
            <a:ext cx="1259206" cy="1472027"/>
          </a:xfrm>
          <a:prstGeom prst="rect">
            <a:avLst/>
          </a:prstGeom>
          <a:noFill/>
          <a:ln>
            <a:noFill/>
          </a:ln>
        </p:spPr>
      </p:pic>
      <p:pic>
        <p:nvPicPr>
          <p:cNvPr id="13" name="图片 12">
            <a:extLst>
              <a:ext uri="{FF2B5EF4-FFF2-40B4-BE49-F238E27FC236}">
                <a16:creationId xmlns:a16="http://schemas.microsoft.com/office/drawing/2014/main" id="{EB91807C-ECB7-4B71-A00D-1861AD6DBFB1}"/>
              </a:ext>
            </a:extLst>
          </p:cNvPr>
          <p:cNvPicPr/>
          <p:nvPr/>
        </p:nvPicPr>
        <p:blipFill rotWithShape="1">
          <a:blip r:embed="rId8"/>
          <a:srcRect t="3981"/>
          <a:stretch/>
        </p:blipFill>
        <p:spPr>
          <a:xfrm>
            <a:off x="7417755" y="4710831"/>
            <a:ext cx="1689097" cy="1286486"/>
          </a:xfrm>
          <a:prstGeom prst="rect">
            <a:avLst/>
          </a:prstGeom>
        </p:spPr>
      </p:pic>
      <p:pic>
        <p:nvPicPr>
          <p:cNvPr id="18" name="Picture 2">
            <a:extLst>
              <a:ext uri="{FF2B5EF4-FFF2-40B4-BE49-F238E27FC236}">
                <a16:creationId xmlns:a16="http://schemas.microsoft.com/office/drawing/2014/main" id="{4650471E-AA5D-4B5A-B122-5E5C5D62C241}"/>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361559" y="2018280"/>
            <a:ext cx="1819791" cy="1315470"/>
          </a:xfrm>
          <a:prstGeom prst="rect">
            <a:avLst/>
          </a:prstGeom>
          <a:noFill/>
          <a:ln>
            <a:noFill/>
          </a:ln>
        </p:spPr>
      </p:pic>
      <p:sp>
        <p:nvSpPr>
          <p:cNvPr id="19" name="页脚占位符 2">
            <a:extLst>
              <a:ext uri="{FF2B5EF4-FFF2-40B4-BE49-F238E27FC236}">
                <a16:creationId xmlns:a16="http://schemas.microsoft.com/office/drawing/2014/main" id="{540C218C-3B6E-4ADB-A4F9-6AEC00105BFA}"/>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4804160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6365DB4-23B0-4562-A497-2097D3DBB2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8778" y="3037244"/>
            <a:ext cx="4981870" cy="343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7002DFCA-3BF0-413F-9457-52DFD8DC4B0C}"/>
              </a:ext>
            </a:extLst>
          </p:cNvPr>
          <p:cNvPicPr/>
          <p:nvPr/>
        </p:nvPicPr>
        <p:blipFill>
          <a:blip r:embed="rId4">
            <a:extLst>
              <a:ext uri="{28A0092B-C50C-407E-A947-70E740481C1C}">
                <a14:useLocalDpi xmlns:a14="http://schemas.microsoft.com/office/drawing/2010/main" val="0"/>
              </a:ext>
            </a:extLst>
          </a:blip>
          <a:stretch>
            <a:fillRect/>
          </a:stretch>
        </p:blipFill>
        <p:spPr>
          <a:xfrm>
            <a:off x="1557656" y="1236057"/>
            <a:ext cx="6754813" cy="1570355"/>
          </a:xfrm>
          <a:prstGeom prst="rect">
            <a:avLst/>
          </a:prstGeom>
        </p:spPr>
      </p:pic>
      <p:sp>
        <p:nvSpPr>
          <p:cNvPr id="16" name="Freeform 9">
            <a:extLst>
              <a:ext uri="{FF2B5EF4-FFF2-40B4-BE49-F238E27FC236}">
                <a16:creationId xmlns:a16="http://schemas.microsoft.com/office/drawing/2014/main" id="{4F5AD344-6436-4911-ACE0-7CAF21AEF4F7}"/>
              </a:ext>
            </a:extLst>
          </p:cNvPr>
          <p:cNvSpPr>
            <a:spLocks/>
          </p:cNvSpPr>
          <p:nvPr/>
        </p:nvSpPr>
        <p:spPr bwMode="auto">
          <a:xfrm>
            <a:off x="1402081" y="1042431"/>
            <a:ext cx="2388870"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7" name="TextBox 15">
            <a:extLst>
              <a:ext uri="{FF2B5EF4-FFF2-40B4-BE49-F238E27FC236}">
                <a16:creationId xmlns:a16="http://schemas.microsoft.com/office/drawing/2014/main" id="{D8323AE0-F123-4FE9-8DC7-46A5C4620CD5}"/>
              </a:ext>
            </a:extLst>
          </p:cNvPr>
          <p:cNvSpPr txBox="1">
            <a:spLocks noChangeArrowheads="1"/>
          </p:cNvSpPr>
          <p:nvPr/>
        </p:nvSpPr>
        <p:spPr bwMode="auto">
          <a:xfrm>
            <a:off x="1435116" y="1005225"/>
            <a:ext cx="2484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数据库设计</a:t>
            </a:r>
          </a:p>
        </p:txBody>
      </p:sp>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运行流程及软件实现</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20" name="图片 19">
            <a:extLst>
              <a:ext uri="{FF2B5EF4-FFF2-40B4-BE49-F238E27FC236}">
                <a16:creationId xmlns:a16="http://schemas.microsoft.com/office/drawing/2014/main" id="{78AF4006-8BA4-4B51-B377-9022778EA042}"/>
              </a:ext>
            </a:extLst>
          </p:cNvPr>
          <p:cNvPicPr/>
          <p:nvPr/>
        </p:nvPicPr>
        <p:blipFill>
          <a:blip r:embed="rId5">
            <a:extLst>
              <a:ext uri="{28A0092B-C50C-407E-A947-70E740481C1C}">
                <a14:useLocalDpi xmlns:a14="http://schemas.microsoft.com/office/drawing/2010/main" val="0"/>
              </a:ext>
            </a:extLst>
          </a:blip>
          <a:stretch>
            <a:fillRect/>
          </a:stretch>
        </p:blipFill>
        <p:spPr>
          <a:xfrm>
            <a:off x="3108447" y="923599"/>
            <a:ext cx="5473898" cy="5650142"/>
          </a:xfrm>
          <a:prstGeom prst="rect">
            <a:avLst/>
          </a:prstGeom>
        </p:spPr>
      </p:pic>
      <p:grpSp>
        <p:nvGrpSpPr>
          <p:cNvPr id="22" name="组合 21">
            <a:extLst>
              <a:ext uri="{FF2B5EF4-FFF2-40B4-BE49-F238E27FC236}">
                <a16:creationId xmlns:a16="http://schemas.microsoft.com/office/drawing/2014/main" id="{F24D6F71-88FE-4878-A069-B84D2FA273F2}"/>
              </a:ext>
            </a:extLst>
          </p:cNvPr>
          <p:cNvGrpSpPr/>
          <p:nvPr/>
        </p:nvGrpSpPr>
        <p:grpSpPr>
          <a:xfrm>
            <a:off x="6529062" y="1009565"/>
            <a:ext cx="2272038" cy="457325"/>
            <a:chOff x="2645777" y="1428360"/>
            <a:chExt cx="1523389" cy="914033"/>
          </a:xfrm>
          <a:solidFill>
            <a:schemeClr val="accent6">
              <a:lumMod val="60000"/>
              <a:lumOff val="40000"/>
            </a:schemeClr>
          </a:solidFill>
        </p:grpSpPr>
        <p:sp>
          <p:nvSpPr>
            <p:cNvPr id="23" name="矩形 22">
              <a:extLst>
                <a:ext uri="{FF2B5EF4-FFF2-40B4-BE49-F238E27FC236}">
                  <a16:creationId xmlns:a16="http://schemas.microsoft.com/office/drawing/2014/main" id="{15B62DAA-40CD-403F-BA80-941FB14302C2}"/>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a:p>
          </p:txBody>
        </p:sp>
        <p:sp>
          <p:nvSpPr>
            <p:cNvPr id="24" name="文本框 25">
              <a:extLst>
                <a:ext uri="{FF2B5EF4-FFF2-40B4-BE49-F238E27FC236}">
                  <a16:creationId xmlns:a16="http://schemas.microsoft.com/office/drawing/2014/main" id="{016BF7F9-69CA-455C-88B0-B28A78A1C291}"/>
                </a:ext>
              </a:extLst>
            </p:cNvPr>
            <p:cNvSpPr txBox="1"/>
            <p:nvPr/>
          </p:nvSpPr>
          <p:spPr>
            <a:xfrm>
              <a:off x="2669084" y="1575355"/>
              <a:ext cx="1477442" cy="615139"/>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数据库</a:t>
              </a:r>
              <a:r>
                <a:rPr lang="en-US" altLang="zh-CN" sz="1400" b="1" dirty="0">
                  <a:solidFill>
                    <a:schemeClr val="bg1"/>
                  </a:solidFill>
                  <a:latin typeface="微软雅黑" panose="020B0503020204020204" pitchFamily="34" charset="-122"/>
                  <a:ea typeface="微软雅黑" panose="020B0503020204020204" pitchFamily="34" charset="-122"/>
                </a:rPr>
                <a:t>E-R</a:t>
              </a:r>
              <a:r>
                <a:rPr lang="zh-CN" altLang="en-US" sz="1400" b="1" dirty="0">
                  <a:solidFill>
                    <a:schemeClr val="bg1"/>
                  </a:solidFill>
                  <a:latin typeface="微软雅黑" panose="020B0503020204020204" pitchFamily="34" charset="-122"/>
                  <a:ea typeface="微软雅黑" panose="020B0503020204020204" pitchFamily="34" charset="-122"/>
                </a:rPr>
                <a:t>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15" name="页脚占位符 2">
            <a:extLst>
              <a:ext uri="{FF2B5EF4-FFF2-40B4-BE49-F238E27FC236}">
                <a16:creationId xmlns:a16="http://schemas.microsoft.com/office/drawing/2014/main" id="{5BD3DF32-CC9A-48D7-8CA0-05E3981CC9AA}"/>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19086769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404DFF-D99C-4555-93CE-B4306DB2E721}"/>
              </a:ext>
            </a:extLst>
          </p:cNvPr>
          <p:cNvSpPr/>
          <p:nvPr/>
        </p:nvSpPr>
        <p:spPr bwMode="auto">
          <a:xfrm>
            <a:off x="0" y="2522294"/>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运行流程及软件实现</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3.</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研究过程</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18" name="图片 17">
            <a:extLst>
              <a:ext uri="{FF2B5EF4-FFF2-40B4-BE49-F238E27FC236}">
                <a16:creationId xmlns:a16="http://schemas.microsoft.com/office/drawing/2014/main" id="{34424EE5-4C11-4193-AB20-88E28D547E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0675" y="3748641"/>
            <a:ext cx="3715315" cy="2371636"/>
          </a:xfrm>
          <a:prstGeom prst="rect">
            <a:avLst/>
          </a:prstGeom>
        </p:spPr>
      </p:pic>
      <p:pic>
        <p:nvPicPr>
          <p:cNvPr id="26" name="图片 25">
            <a:extLst>
              <a:ext uri="{FF2B5EF4-FFF2-40B4-BE49-F238E27FC236}">
                <a16:creationId xmlns:a16="http://schemas.microsoft.com/office/drawing/2014/main" id="{952D585D-C3C3-4D93-9787-C97DEFB519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72000" y="723427"/>
            <a:ext cx="4352925" cy="2675031"/>
          </a:xfrm>
          <a:prstGeom prst="rect">
            <a:avLst/>
          </a:prstGeom>
        </p:spPr>
      </p:pic>
      <p:sp>
        <p:nvSpPr>
          <p:cNvPr id="27" name="矩形 26">
            <a:extLst>
              <a:ext uri="{FF2B5EF4-FFF2-40B4-BE49-F238E27FC236}">
                <a16:creationId xmlns:a16="http://schemas.microsoft.com/office/drawing/2014/main" id="{9A0BAE5C-8B3E-4423-9F26-94DBE45D56DB}"/>
              </a:ext>
            </a:extLst>
          </p:cNvPr>
          <p:cNvSpPr/>
          <p:nvPr/>
        </p:nvSpPr>
        <p:spPr>
          <a:xfrm>
            <a:off x="5904878" y="3378667"/>
            <a:ext cx="1503811" cy="369332"/>
          </a:xfrm>
          <a:prstGeom prst="rect">
            <a:avLst/>
          </a:prstGeom>
        </p:spPr>
        <p:txBody>
          <a:bodyPr wrap="square">
            <a:spAutoFit/>
          </a:bodyPr>
          <a:lstStyle/>
          <a:p>
            <a:r>
              <a:rPr lang="en-US" altLang="zh-CN" dirty="0">
                <a:solidFill>
                  <a:schemeClr val="tx1">
                    <a:lumMod val="75000"/>
                    <a:lumOff val="25000"/>
                  </a:schemeClr>
                </a:solidFill>
                <a:ea typeface="华文楷体" panose="02010600040101010101" pitchFamily="2" charset="-122"/>
              </a:rPr>
              <a:t>[</a:t>
            </a:r>
            <a:r>
              <a:rPr lang="zh-CN" altLang="en-US" dirty="0">
                <a:solidFill>
                  <a:schemeClr val="tx1">
                    <a:lumMod val="75000"/>
                    <a:lumOff val="25000"/>
                  </a:schemeClr>
                </a:solidFill>
                <a:ea typeface="华文楷体" panose="02010600040101010101" pitchFamily="2" charset="-122"/>
              </a:rPr>
              <a:t>管理员系统</a:t>
            </a:r>
            <a:r>
              <a:rPr lang="en-US" altLang="zh-CN" dirty="0">
                <a:solidFill>
                  <a:schemeClr val="tx1">
                    <a:lumMod val="75000"/>
                    <a:lumOff val="25000"/>
                  </a:schemeClr>
                </a:solidFill>
                <a:ea typeface="华文楷体" panose="02010600040101010101" pitchFamily="2" charset="-122"/>
              </a:rPr>
              <a:t>]</a:t>
            </a:r>
            <a:endParaRPr lang="zh-CN" altLang="en-US" dirty="0">
              <a:solidFill>
                <a:schemeClr val="tx1">
                  <a:lumMod val="75000"/>
                  <a:lumOff val="25000"/>
                </a:schemeClr>
              </a:solidFill>
              <a:ea typeface="华文楷体" panose="02010600040101010101" pitchFamily="2" charset="-122"/>
            </a:endParaRPr>
          </a:p>
        </p:txBody>
      </p:sp>
      <p:sp>
        <p:nvSpPr>
          <p:cNvPr id="28" name="矩形 27">
            <a:extLst>
              <a:ext uri="{FF2B5EF4-FFF2-40B4-BE49-F238E27FC236}">
                <a16:creationId xmlns:a16="http://schemas.microsoft.com/office/drawing/2014/main" id="{8DACCD70-093D-484D-8367-47E7336A394E}"/>
              </a:ext>
            </a:extLst>
          </p:cNvPr>
          <p:cNvSpPr/>
          <p:nvPr/>
        </p:nvSpPr>
        <p:spPr>
          <a:xfrm>
            <a:off x="7068649" y="6200138"/>
            <a:ext cx="1211750" cy="369332"/>
          </a:xfrm>
          <a:prstGeom prst="rect">
            <a:avLst/>
          </a:prstGeom>
        </p:spPr>
        <p:txBody>
          <a:bodyPr wrap="square">
            <a:spAutoFit/>
          </a:bodyPr>
          <a:lstStyle/>
          <a:p>
            <a:r>
              <a:rPr lang="en-US" altLang="zh-CN" dirty="0">
                <a:solidFill>
                  <a:schemeClr val="tx1">
                    <a:lumMod val="75000"/>
                    <a:lumOff val="25000"/>
                  </a:schemeClr>
                </a:solidFill>
                <a:ea typeface="华文楷体" panose="02010600040101010101" pitchFamily="2" charset="-122"/>
              </a:rPr>
              <a:t>[</a:t>
            </a:r>
            <a:r>
              <a:rPr lang="zh-CN" altLang="en-US" dirty="0">
                <a:solidFill>
                  <a:schemeClr val="tx1">
                    <a:lumMod val="75000"/>
                    <a:lumOff val="25000"/>
                  </a:schemeClr>
                </a:solidFill>
                <a:ea typeface="华文楷体" panose="02010600040101010101" pitchFamily="2" charset="-122"/>
              </a:rPr>
              <a:t>用户系统</a:t>
            </a:r>
            <a:r>
              <a:rPr lang="en-US" altLang="zh-CN" dirty="0">
                <a:solidFill>
                  <a:schemeClr val="tx1">
                    <a:lumMod val="75000"/>
                    <a:lumOff val="25000"/>
                  </a:schemeClr>
                </a:solidFill>
                <a:ea typeface="华文楷体" panose="02010600040101010101" pitchFamily="2" charset="-122"/>
              </a:rPr>
              <a:t>]</a:t>
            </a:r>
            <a:endParaRPr lang="zh-CN" altLang="en-US" dirty="0">
              <a:solidFill>
                <a:schemeClr val="tx1">
                  <a:lumMod val="75000"/>
                  <a:lumOff val="25000"/>
                </a:schemeClr>
              </a:solidFill>
              <a:ea typeface="华文楷体" panose="02010600040101010101" pitchFamily="2" charset="-122"/>
            </a:endParaRPr>
          </a:p>
        </p:txBody>
      </p:sp>
      <p:sp>
        <p:nvSpPr>
          <p:cNvPr id="29" name="矩形 28">
            <a:extLst>
              <a:ext uri="{FF2B5EF4-FFF2-40B4-BE49-F238E27FC236}">
                <a16:creationId xmlns:a16="http://schemas.microsoft.com/office/drawing/2014/main" id="{7BD61F9A-8F8A-4E37-A21F-60F47BA2403C}"/>
              </a:ext>
            </a:extLst>
          </p:cNvPr>
          <p:cNvSpPr/>
          <p:nvPr/>
        </p:nvSpPr>
        <p:spPr>
          <a:xfrm>
            <a:off x="2551088" y="6295679"/>
            <a:ext cx="1646169" cy="369332"/>
          </a:xfrm>
          <a:prstGeom prst="rect">
            <a:avLst/>
          </a:prstGeom>
        </p:spPr>
        <p:txBody>
          <a:bodyPr wrap="square">
            <a:spAutoFit/>
          </a:bodyPr>
          <a:lstStyle/>
          <a:p>
            <a:r>
              <a:rPr lang="en-US" altLang="zh-CN" dirty="0">
                <a:solidFill>
                  <a:schemeClr val="tx1">
                    <a:lumMod val="75000"/>
                    <a:lumOff val="25000"/>
                  </a:schemeClr>
                </a:solidFill>
                <a:ea typeface="华文楷体" panose="02010600040101010101" pitchFamily="2" charset="-122"/>
              </a:rPr>
              <a:t>[</a:t>
            </a:r>
            <a:r>
              <a:rPr lang="zh-CN" altLang="en-US" dirty="0">
                <a:solidFill>
                  <a:schemeClr val="tx1">
                    <a:lumMod val="75000"/>
                    <a:lumOff val="25000"/>
                  </a:schemeClr>
                </a:solidFill>
                <a:ea typeface="华文楷体" panose="02010600040101010101" pitchFamily="2" charset="-122"/>
              </a:rPr>
              <a:t>数据报表系统</a:t>
            </a:r>
            <a:r>
              <a:rPr lang="en-US" altLang="zh-CN" dirty="0">
                <a:solidFill>
                  <a:schemeClr val="tx1">
                    <a:lumMod val="75000"/>
                    <a:lumOff val="25000"/>
                  </a:schemeClr>
                </a:solidFill>
                <a:ea typeface="华文楷体" panose="02010600040101010101" pitchFamily="2" charset="-122"/>
              </a:rPr>
              <a:t>]</a:t>
            </a:r>
            <a:endParaRPr lang="zh-CN" altLang="en-US" dirty="0">
              <a:solidFill>
                <a:schemeClr val="tx1">
                  <a:lumMod val="75000"/>
                  <a:lumOff val="25000"/>
                </a:schemeClr>
              </a:solidFill>
              <a:ea typeface="华文楷体" panose="02010600040101010101" pitchFamily="2" charset="-122"/>
            </a:endParaRPr>
          </a:p>
        </p:txBody>
      </p:sp>
      <p:pic>
        <p:nvPicPr>
          <p:cNvPr id="31" name="图片 30">
            <a:extLst>
              <a:ext uri="{FF2B5EF4-FFF2-40B4-BE49-F238E27FC236}">
                <a16:creationId xmlns:a16="http://schemas.microsoft.com/office/drawing/2014/main" id="{24158B24-CA24-44E2-9781-04CB1852B7B1}"/>
              </a:ext>
            </a:extLst>
          </p:cNvPr>
          <p:cNvPicPr/>
          <p:nvPr/>
        </p:nvPicPr>
        <p:blipFill rotWithShape="1">
          <a:blip r:embed="rId5"/>
          <a:srcRect l="2008" t="6932" r="22905" b="7083"/>
          <a:stretch/>
        </p:blipFill>
        <p:spPr>
          <a:xfrm>
            <a:off x="1361559" y="3810257"/>
            <a:ext cx="3729563" cy="2318743"/>
          </a:xfrm>
          <a:prstGeom prst="rect">
            <a:avLst/>
          </a:prstGeom>
        </p:spPr>
      </p:pic>
      <p:grpSp>
        <p:nvGrpSpPr>
          <p:cNvPr id="32" name="组合 31">
            <a:extLst>
              <a:ext uri="{FF2B5EF4-FFF2-40B4-BE49-F238E27FC236}">
                <a16:creationId xmlns:a16="http://schemas.microsoft.com/office/drawing/2014/main" id="{90D1F621-576A-4706-8DC2-22FA2E6392C1}"/>
              </a:ext>
            </a:extLst>
          </p:cNvPr>
          <p:cNvGrpSpPr/>
          <p:nvPr/>
        </p:nvGrpSpPr>
        <p:grpSpPr>
          <a:xfrm>
            <a:off x="5310675" y="6169406"/>
            <a:ext cx="1718456" cy="458489"/>
            <a:chOff x="2645777" y="1428360"/>
            <a:chExt cx="1523389" cy="914033"/>
          </a:xfrm>
          <a:solidFill>
            <a:schemeClr val="accent6">
              <a:lumMod val="60000"/>
              <a:lumOff val="40000"/>
            </a:schemeClr>
          </a:solidFill>
        </p:grpSpPr>
        <p:sp>
          <p:nvSpPr>
            <p:cNvPr id="33" name="矩形 32">
              <a:extLst>
                <a:ext uri="{FF2B5EF4-FFF2-40B4-BE49-F238E27FC236}">
                  <a16:creationId xmlns:a16="http://schemas.microsoft.com/office/drawing/2014/main" id="{51E4D512-50C0-4252-B080-7734656082E2}"/>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34" name="文本框 25">
              <a:extLst>
                <a:ext uri="{FF2B5EF4-FFF2-40B4-BE49-F238E27FC236}">
                  <a16:creationId xmlns:a16="http://schemas.microsoft.com/office/drawing/2014/main" id="{D6ECDA1B-ADC6-44B4-A804-897EA279D7F7}"/>
                </a:ext>
              </a:extLst>
            </p:cNvPr>
            <p:cNvSpPr txBox="1"/>
            <p:nvPr/>
          </p:nvSpPr>
          <p:spPr>
            <a:xfrm>
              <a:off x="2669084" y="1575355"/>
              <a:ext cx="1477442" cy="543314"/>
            </a:xfrm>
            <a:prstGeom prst="rect">
              <a:avLst/>
            </a:prstGeom>
            <a:grp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MATLAB</a:t>
              </a:r>
              <a:r>
                <a:rPr lang="zh-CN" altLang="en-US" sz="1400" b="1" dirty="0">
                  <a:solidFill>
                    <a:schemeClr val="bg1"/>
                  </a:solidFill>
                  <a:latin typeface="微软雅黑" panose="020B0503020204020204" pitchFamily="34" charset="-122"/>
                  <a:ea typeface="微软雅黑" panose="020B0503020204020204" pitchFamily="34" charset="-122"/>
                </a:rPr>
                <a:t>平台</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903F3BF4-3F18-4A6F-88BE-477D512F8C3C}"/>
              </a:ext>
            </a:extLst>
          </p:cNvPr>
          <p:cNvGrpSpPr/>
          <p:nvPr/>
        </p:nvGrpSpPr>
        <p:grpSpPr>
          <a:xfrm>
            <a:off x="2831226" y="1899668"/>
            <a:ext cx="1718456" cy="458489"/>
            <a:chOff x="2645777" y="1428360"/>
            <a:chExt cx="1523389" cy="914033"/>
          </a:xfrm>
          <a:solidFill>
            <a:schemeClr val="accent6">
              <a:lumMod val="60000"/>
              <a:lumOff val="40000"/>
            </a:schemeClr>
          </a:solidFill>
        </p:grpSpPr>
        <p:sp>
          <p:nvSpPr>
            <p:cNvPr id="36" name="矩形 35">
              <a:extLst>
                <a:ext uri="{FF2B5EF4-FFF2-40B4-BE49-F238E27FC236}">
                  <a16:creationId xmlns:a16="http://schemas.microsoft.com/office/drawing/2014/main" id="{179ECECE-A119-48E3-94D8-385AE90890EC}"/>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37" name="文本框 25">
              <a:extLst>
                <a:ext uri="{FF2B5EF4-FFF2-40B4-BE49-F238E27FC236}">
                  <a16:creationId xmlns:a16="http://schemas.microsoft.com/office/drawing/2014/main" id="{ABA18247-FC6F-475D-A658-34789B048F98}"/>
                </a:ext>
              </a:extLst>
            </p:cNvPr>
            <p:cNvSpPr txBox="1"/>
            <p:nvPr/>
          </p:nvSpPr>
          <p:spPr>
            <a:xfrm>
              <a:off x="2669084" y="1575355"/>
              <a:ext cx="1477442" cy="543314"/>
            </a:xfrm>
            <a:prstGeom prst="rect">
              <a:avLst/>
            </a:prstGeom>
            <a:grp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MATLAB</a:t>
              </a:r>
              <a:r>
                <a:rPr lang="zh-CN" altLang="en-US" sz="1400" b="1" dirty="0">
                  <a:solidFill>
                    <a:schemeClr val="bg1"/>
                  </a:solidFill>
                  <a:latin typeface="微软雅黑" panose="020B0503020204020204" pitchFamily="34" charset="-122"/>
                  <a:ea typeface="微软雅黑" panose="020B0503020204020204" pitchFamily="34" charset="-122"/>
                </a:rPr>
                <a:t>平台</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9" name="箭头: 下 8">
            <a:extLst>
              <a:ext uri="{FF2B5EF4-FFF2-40B4-BE49-F238E27FC236}">
                <a16:creationId xmlns:a16="http://schemas.microsoft.com/office/drawing/2014/main" id="{8903A1C1-073C-4132-946E-822FD26231B9}"/>
              </a:ext>
            </a:extLst>
          </p:cNvPr>
          <p:cNvSpPr/>
          <p:nvPr/>
        </p:nvSpPr>
        <p:spPr>
          <a:xfrm>
            <a:off x="3050400" y="3340434"/>
            <a:ext cx="318058" cy="445258"/>
          </a:xfrm>
          <a:prstGeom prst="down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54FB43EC-1611-41F8-92F7-14AB5820F60B}"/>
              </a:ext>
            </a:extLst>
          </p:cNvPr>
          <p:cNvGrpSpPr/>
          <p:nvPr/>
        </p:nvGrpSpPr>
        <p:grpSpPr>
          <a:xfrm>
            <a:off x="2244496" y="2881283"/>
            <a:ext cx="1718456" cy="458489"/>
            <a:chOff x="2645777" y="1428360"/>
            <a:chExt cx="1523389" cy="914033"/>
          </a:xfrm>
          <a:solidFill>
            <a:schemeClr val="accent6">
              <a:lumMod val="60000"/>
              <a:lumOff val="40000"/>
            </a:schemeClr>
          </a:solidFill>
        </p:grpSpPr>
        <p:sp>
          <p:nvSpPr>
            <p:cNvPr id="40" name="矩形 39">
              <a:extLst>
                <a:ext uri="{FF2B5EF4-FFF2-40B4-BE49-F238E27FC236}">
                  <a16:creationId xmlns:a16="http://schemas.microsoft.com/office/drawing/2014/main" id="{2224AA7E-8750-4203-8C9A-B9961775C1F8}"/>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41" name="文本框 25">
              <a:extLst>
                <a:ext uri="{FF2B5EF4-FFF2-40B4-BE49-F238E27FC236}">
                  <a16:creationId xmlns:a16="http://schemas.microsoft.com/office/drawing/2014/main" id="{AAF63938-7577-441F-A246-7C34B7BC045E}"/>
                </a:ext>
              </a:extLst>
            </p:cNvPr>
            <p:cNvSpPr txBox="1"/>
            <p:nvPr/>
          </p:nvSpPr>
          <p:spPr>
            <a:xfrm>
              <a:off x="2669084" y="1575354"/>
              <a:ext cx="1477442" cy="613577"/>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浏览器模式</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43" name="Freeform 9">
            <a:extLst>
              <a:ext uri="{FF2B5EF4-FFF2-40B4-BE49-F238E27FC236}">
                <a16:creationId xmlns:a16="http://schemas.microsoft.com/office/drawing/2014/main" id="{7820C20F-BB10-4077-BEE5-D68EB76DE5C6}"/>
              </a:ext>
            </a:extLst>
          </p:cNvPr>
          <p:cNvSpPr>
            <a:spLocks/>
          </p:cNvSpPr>
          <p:nvPr/>
        </p:nvSpPr>
        <p:spPr bwMode="auto">
          <a:xfrm>
            <a:off x="1402081" y="1042431"/>
            <a:ext cx="2388870"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44" name="TextBox 15">
            <a:extLst>
              <a:ext uri="{FF2B5EF4-FFF2-40B4-BE49-F238E27FC236}">
                <a16:creationId xmlns:a16="http://schemas.microsoft.com/office/drawing/2014/main" id="{F23F058F-90FB-4C4A-B6D3-0774F2926D9D}"/>
              </a:ext>
            </a:extLst>
          </p:cNvPr>
          <p:cNvSpPr txBox="1">
            <a:spLocks noChangeArrowheads="1"/>
          </p:cNvSpPr>
          <p:nvPr/>
        </p:nvSpPr>
        <p:spPr bwMode="auto">
          <a:xfrm>
            <a:off x="1435116" y="1005225"/>
            <a:ext cx="2484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软件实现</a:t>
            </a:r>
          </a:p>
        </p:txBody>
      </p:sp>
      <p:sp>
        <p:nvSpPr>
          <p:cNvPr id="25" name="页脚占位符 2">
            <a:extLst>
              <a:ext uri="{FF2B5EF4-FFF2-40B4-BE49-F238E27FC236}">
                <a16:creationId xmlns:a16="http://schemas.microsoft.com/office/drawing/2014/main" id="{E40659A8-1415-4D56-A0A6-A6F2C5503B10}"/>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7036740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par>
                                <p:cTn id="15" presetID="14" presetClass="entr" presetSubtype="1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randombar(horizontal)">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8E18D627-2A5D-48CD-8779-D57E53C20156}"/>
              </a:ext>
            </a:extLst>
          </p:cNvPr>
          <p:cNvSpPr>
            <a:spLocks noGrp="1"/>
          </p:cNvSpPr>
          <p:nvPr>
            <p:ph type="subTitle" idx="4294967295"/>
          </p:nvPr>
        </p:nvSpPr>
        <p:spPr>
          <a:xfrm>
            <a:off x="416925" y="3250747"/>
            <a:ext cx="6840000" cy="3250746"/>
          </a:xfrm>
        </p:spPr>
        <p:txBody>
          <a:bodyPr/>
          <a:lstStyle/>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人机融合的装配方式</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面向订单的混流生产</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可视化装配过程指引</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装配过程质量控制</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数据追溯及可视化反馈</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离线培训</a:t>
            </a:r>
            <a:endParaRPr lang="en-US" altLang="zh-CN" sz="2800" dirty="0">
              <a:solidFill>
                <a:srgbClr val="262626"/>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A643E67F-7D6D-4ADD-8B41-3F2F262A1277}"/>
              </a:ext>
            </a:extLst>
          </p:cNvPr>
          <p:cNvSpPr>
            <a:spLocks noGrp="1"/>
          </p:cNvSpPr>
          <p:nvPr>
            <p:ph type="title"/>
          </p:nvPr>
        </p:nvSpPr>
        <p:spPr>
          <a:xfrm>
            <a:off x="416925" y="2016847"/>
            <a:ext cx="6840000" cy="1233900"/>
          </a:xfrm>
        </p:spPr>
        <p:txBody>
          <a:bodyPr/>
          <a:lstStyle/>
          <a:p>
            <a:r>
              <a:rPr lang="zh-CN" altLang="en-US" sz="5400" dirty="0">
                <a:latin typeface="微软雅黑" panose="020B0503020204020204" pitchFamily="34" charset="-122"/>
                <a:ea typeface="微软雅黑" panose="020B0503020204020204" pitchFamily="34" charset="-122"/>
              </a:rPr>
              <a:t>项目创新点</a:t>
            </a:r>
          </a:p>
        </p:txBody>
      </p:sp>
    </p:spTree>
    <p:extLst>
      <p:ext uri="{BB962C8B-B14F-4D97-AF65-F5344CB8AC3E}">
        <p14:creationId xmlns:p14="http://schemas.microsoft.com/office/powerpoint/2010/main" val="2099060693"/>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3D4A57AF-7EBF-4AC5-8F62-F04263A18284}"/>
              </a:ext>
            </a:extLst>
          </p:cNvPr>
          <p:cNvSpPr>
            <a:spLocks noChangeArrowheads="1"/>
          </p:cNvSpPr>
          <p:nvPr/>
        </p:nvSpPr>
        <p:spPr bwMode="auto">
          <a:xfrm>
            <a:off x="1619055" y="3842059"/>
            <a:ext cx="6867720" cy="1720541"/>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id="{8F297F1A-BBCB-4233-8F65-AF7B3E7E0C9C}"/>
              </a:ext>
            </a:extLst>
          </p:cNvPr>
          <p:cNvSpPr/>
          <p:nvPr/>
        </p:nvSpPr>
        <p:spPr bwMode="auto">
          <a:xfrm>
            <a:off x="0" y="3429000"/>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项目创新点</a:t>
            </a:r>
            <a:endParaRPr lang="zh-CN" altLang="en-US" sz="2400"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500" b="1" kern="1200" dirty="0">
                          <a:solidFill>
                            <a:schemeClr val="tx1"/>
                          </a:solidFill>
                          <a:highlight>
                            <a:srgbClr val="FFFF00"/>
                          </a:highlight>
                          <a:latin typeface="微软雅黑" pitchFamily="34" charset="-122"/>
                          <a:ea typeface="微软雅黑" pitchFamily="34" charset="-122"/>
                          <a:cs typeface="+mn-cs"/>
                        </a:rPr>
                        <a:t>4.</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项目创新点</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1" name="Freeform 9">
            <a:extLst>
              <a:ext uri="{FF2B5EF4-FFF2-40B4-BE49-F238E27FC236}">
                <a16:creationId xmlns:a16="http://schemas.microsoft.com/office/drawing/2014/main" id="{334345F7-C4E3-47C6-AF57-EA923B4D4BA5}"/>
              </a:ext>
            </a:extLst>
          </p:cNvPr>
          <p:cNvSpPr>
            <a:spLocks/>
          </p:cNvSpPr>
          <p:nvPr/>
        </p:nvSpPr>
        <p:spPr bwMode="auto">
          <a:xfrm>
            <a:off x="1536505" y="3688071"/>
            <a:ext cx="3083119"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2" name="TextBox 15">
            <a:extLst>
              <a:ext uri="{FF2B5EF4-FFF2-40B4-BE49-F238E27FC236}">
                <a16:creationId xmlns:a16="http://schemas.microsoft.com/office/drawing/2014/main" id="{2182E3C2-8575-4090-8BFB-FCCAB5D11B15}"/>
              </a:ext>
            </a:extLst>
          </p:cNvPr>
          <p:cNvSpPr txBox="1">
            <a:spLocks noChangeArrowheads="1"/>
          </p:cNvSpPr>
          <p:nvPr/>
        </p:nvSpPr>
        <p:spPr bwMode="auto">
          <a:xfrm>
            <a:off x="1619054" y="3688071"/>
            <a:ext cx="2505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面向订单的混流生产</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0425C43-26F8-4196-93F3-4BE16F963CA0}"/>
              </a:ext>
            </a:extLst>
          </p:cNvPr>
          <p:cNvSpPr txBox="1"/>
          <p:nvPr/>
        </p:nvSpPr>
        <p:spPr>
          <a:xfrm>
            <a:off x="1662695" y="4086288"/>
            <a:ext cx="4599797"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手工装配，产线柔性和灵活性极高；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系统保存所有产品的装配步骤；</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根据实时订单需求来装配不同产品；</a:t>
            </a:r>
            <a:endParaRPr lang="en-US" altLang="zh-CN" dirty="0">
              <a:latin typeface="微软雅黑" panose="020B0503020204020204" pitchFamily="34" charset="-122"/>
              <a:ea typeface="微软雅黑" panose="020B0503020204020204" pitchFamily="34" charset="-122"/>
            </a:endParaRPr>
          </a:p>
        </p:txBody>
      </p:sp>
      <p:sp>
        <p:nvSpPr>
          <p:cNvPr id="15" name="Rectangle 8">
            <a:extLst>
              <a:ext uri="{FF2B5EF4-FFF2-40B4-BE49-F238E27FC236}">
                <a16:creationId xmlns:a16="http://schemas.microsoft.com/office/drawing/2014/main" id="{87DE531A-FC2F-4B85-8CA5-60E6BAE5B490}"/>
              </a:ext>
            </a:extLst>
          </p:cNvPr>
          <p:cNvSpPr>
            <a:spLocks noChangeArrowheads="1"/>
          </p:cNvSpPr>
          <p:nvPr/>
        </p:nvSpPr>
        <p:spPr bwMode="auto">
          <a:xfrm>
            <a:off x="1619054" y="1449388"/>
            <a:ext cx="6867720" cy="1720541"/>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9">
            <a:extLst>
              <a:ext uri="{FF2B5EF4-FFF2-40B4-BE49-F238E27FC236}">
                <a16:creationId xmlns:a16="http://schemas.microsoft.com/office/drawing/2014/main" id="{C47BE6A9-FE89-41EC-812E-1124DED0BFF0}"/>
              </a:ext>
            </a:extLst>
          </p:cNvPr>
          <p:cNvSpPr>
            <a:spLocks/>
          </p:cNvSpPr>
          <p:nvPr/>
        </p:nvSpPr>
        <p:spPr bwMode="auto">
          <a:xfrm>
            <a:off x="1536504" y="1295400"/>
            <a:ext cx="3083119"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7" name="TextBox 15">
            <a:extLst>
              <a:ext uri="{FF2B5EF4-FFF2-40B4-BE49-F238E27FC236}">
                <a16:creationId xmlns:a16="http://schemas.microsoft.com/office/drawing/2014/main" id="{98942686-FF44-4068-98D8-EEFB169B5B11}"/>
              </a:ext>
            </a:extLst>
          </p:cNvPr>
          <p:cNvSpPr txBox="1">
            <a:spLocks noChangeArrowheads="1"/>
          </p:cNvSpPr>
          <p:nvPr/>
        </p:nvSpPr>
        <p:spPr bwMode="auto">
          <a:xfrm>
            <a:off x="1619053" y="1295400"/>
            <a:ext cx="2505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人机融合的装配方式</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4A6B6DB6-C691-40E4-8739-ADD0B7D9991F}"/>
              </a:ext>
            </a:extLst>
          </p:cNvPr>
          <p:cNvSpPr txBox="1"/>
          <p:nvPr/>
        </p:nvSpPr>
        <p:spPr>
          <a:xfrm>
            <a:off x="1662694" y="1693617"/>
            <a:ext cx="6617705"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人执行灵活性要求较高的装配动作；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机器保存装配流程、检测装配正误并记录数据；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人和机分别完成各自最擅长的任务实现人机融合装配</a:t>
            </a:r>
            <a:endParaRPr lang="en-US" altLang="zh-CN" dirty="0">
              <a:latin typeface="微软雅黑" panose="020B0503020204020204" pitchFamily="34" charset="-122"/>
              <a:ea typeface="微软雅黑" panose="020B0503020204020204" pitchFamily="34" charset="-122"/>
            </a:endParaRPr>
          </a:p>
        </p:txBody>
      </p:sp>
      <p:sp>
        <p:nvSpPr>
          <p:cNvPr id="19" name="页脚占位符 2">
            <a:extLst>
              <a:ext uri="{FF2B5EF4-FFF2-40B4-BE49-F238E27FC236}">
                <a16:creationId xmlns:a16="http://schemas.microsoft.com/office/drawing/2014/main" id="{CE59F851-3D44-41F0-BDBA-F4EF09673CEE}"/>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41667353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F297F1A-BBCB-4233-8F65-AF7B3E7E0C9C}"/>
              </a:ext>
            </a:extLst>
          </p:cNvPr>
          <p:cNvSpPr/>
          <p:nvPr/>
        </p:nvSpPr>
        <p:spPr bwMode="auto">
          <a:xfrm>
            <a:off x="0" y="3429000"/>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项目创新点</a:t>
            </a:r>
            <a:endParaRPr lang="zh-CN" altLang="en-US" sz="2400"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4647771"/>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500" b="1" kern="1200" dirty="0">
                          <a:solidFill>
                            <a:schemeClr val="tx1"/>
                          </a:solidFill>
                          <a:highlight>
                            <a:srgbClr val="FFFF00"/>
                          </a:highlight>
                          <a:latin typeface="微软雅黑" pitchFamily="34" charset="-122"/>
                          <a:ea typeface="微软雅黑" pitchFamily="34" charset="-122"/>
                          <a:cs typeface="+mn-cs"/>
                        </a:rPr>
                        <a:t>4.</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项目创新点</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B3D9926D-5C47-41DB-B3C0-EF6B0C21BC87}"/>
              </a:ext>
            </a:extLst>
          </p:cNvPr>
          <p:cNvSpPr>
            <a:spLocks noChangeArrowheads="1"/>
          </p:cNvSpPr>
          <p:nvPr/>
        </p:nvSpPr>
        <p:spPr bwMode="auto">
          <a:xfrm>
            <a:off x="1580954" y="1487488"/>
            <a:ext cx="6867720" cy="1720541"/>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Freeform 9">
            <a:extLst>
              <a:ext uri="{FF2B5EF4-FFF2-40B4-BE49-F238E27FC236}">
                <a16:creationId xmlns:a16="http://schemas.microsoft.com/office/drawing/2014/main" id="{14B68380-EDCF-4B3C-A12D-BBEC92DAD6AA}"/>
              </a:ext>
            </a:extLst>
          </p:cNvPr>
          <p:cNvSpPr>
            <a:spLocks/>
          </p:cNvSpPr>
          <p:nvPr/>
        </p:nvSpPr>
        <p:spPr bwMode="auto">
          <a:xfrm>
            <a:off x="1498404" y="1333500"/>
            <a:ext cx="3083119"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1" name="TextBox 15">
            <a:extLst>
              <a:ext uri="{FF2B5EF4-FFF2-40B4-BE49-F238E27FC236}">
                <a16:creationId xmlns:a16="http://schemas.microsoft.com/office/drawing/2014/main" id="{A8D2F337-70AD-4B54-9A40-10F3BFBFBC23}"/>
              </a:ext>
            </a:extLst>
          </p:cNvPr>
          <p:cNvSpPr txBox="1">
            <a:spLocks noChangeArrowheads="1"/>
          </p:cNvSpPr>
          <p:nvPr/>
        </p:nvSpPr>
        <p:spPr bwMode="auto">
          <a:xfrm>
            <a:off x="1580953" y="1333500"/>
            <a:ext cx="2505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可视化装配过程指引</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D8CCC8E-9118-4F7D-BBCB-0A4D37CF5098}"/>
              </a:ext>
            </a:extLst>
          </p:cNvPr>
          <p:cNvSpPr txBox="1"/>
          <p:nvPr/>
        </p:nvSpPr>
        <p:spPr>
          <a:xfrm>
            <a:off x="1624594" y="1731717"/>
            <a:ext cx="6824080"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灯光指示工人抓取正确零件；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根据装配步骤将该步装配工艺可视化后指导工人完成装配动作；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以自然的人机交互方式实现装配指引</a:t>
            </a:r>
            <a:endParaRPr lang="en-US" altLang="zh-CN"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2A1B7683-E835-4962-8B38-6CBAD8A51DDD}"/>
              </a:ext>
            </a:extLst>
          </p:cNvPr>
          <p:cNvPicPr>
            <a:picLocks noChangeAspect="1"/>
          </p:cNvPicPr>
          <p:nvPr/>
        </p:nvPicPr>
        <p:blipFill>
          <a:blip r:embed="rId3"/>
          <a:stretch>
            <a:fillRect/>
          </a:stretch>
        </p:blipFill>
        <p:spPr>
          <a:xfrm>
            <a:off x="1778022" y="3452258"/>
            <a:ext cx="2181422" cy="2484923"/>
          </a:xfrm>
          <a:prstGeom prst="rect">
            <a:avLst/>
          </a:prstGeom>
        </p:spPr>
      </p:pic>
      <p:pic>
        <p:nvPicPr>
          <p:cNvPr id="14" name="Picture 4">
            <a:extLst>
              <a:ext uri="{FF2B5EF4-FFF2-40B4-BE49-F238E27FC236}">
                <a16:creationId xmlns:a16="http://schemas.microsoft.com/office/drawing/2014/main" id="{DAABE3BB-08A8-4CFE-A8F9-59F2DEAA8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925" t="17867" r="16231" b="16992"/>
          <a:stretch>
            <a:fillRect/>
          </a:stretch>
        </p:blipFill>
        <p:spPr bwMode="auto">
          <a:xfrm>
            <a:off x="4762499" y="3429000"/>
            <a:ext cx="3429002" cy="254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47800A90-1E63-4439-8042-16A608AD9697}"/>
              </a:ext>
            </a:extLst>
          </p:cNvPr>
          <p:cNvSpPr txBox="1">
            <a:spLocks noChangeArrowheads="1"/>
          </p:cNvSpPr>
          <p:nvPr/>
        </p:nvSpPr>
        <p:spPr bwMode="auto">
          <a:xfrm>
            <a:off x="2020214" y="5996466"/>
            <a:ext cx="1697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抓取零件提示</a:t>
            </a:r>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6" name="文本框 11">
            <a:extLst>
              <a:ext uri="{FF2B5EF4-FFF2-40B4-BE49-F238E27FC236}">
                <a16:creationId xmlns:a16="http://schemas.microsoft.com/office/drawing/2014/main" id="{B91E8BDC-527C-4342-B7E9-6D7A151C942F}"/>
              </a:ext>
            </a:extLst>
          </p:cNvPr>
          <p:cNvSpPr txBox="1">
            <a:spLocks noChangeArrowheads="1"/>
          </p:cNvSpPr>
          <p:nvPr/>
        </p:nvSpPr>
        <p:spPr bwMode="auto">
          <a:xfrm>
            <a:off x="5532775" y="6001707"/>
            <a:ext cx="188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装配工艺可视化</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7" name="页脚占位符 2">
            <a:extLst>
              <a:ext uri="{FF2B5EF4-FFF2-40B4-BE49-F238E27FC236}">
                <a16:creationId xmlns:a16="http://schemas.microsoft.com/office/drawing/2014/main" id="{2886F17B-DB2D-4CE2-B5BE-84028A8BFB6E}"/>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4451452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F297F1A-BBCB-4233-8F65-AF7B3E7E0C9C}"/>
              </a:ext>
            </a:extLst>
          </p:cNvPr>
          <p:cNvSpPr/>
          <p:nvPr/>
        </p:nvSpPr>
        <p:spPr bwMode="auto">
          <a:xfrm>
            <a:off x="0" y="3429000"/>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项目创新点</a:t>
            </a:r>
            <a:endParaRPr lang="zh-CN" altLang="en-US" sz="2400"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500" b="1" kern="1200" dirty="0">
                          <a:solidFill>
                            <a:schemeClr val="tx1"/>
                          </a:solidFill>
                          <a:highlight>
                            <a:srgbClr val="FFFF00"/>
                          </a:highlight>
                          <a:latin typeface="微软雅黑" pitchFamily="34" charset="-122"/>
                          <a:ea typeface="微软雅黑" pitchFamily="34" charset="-122"/>
                          <a:cs typeface="+mn-cs"/>
                        </a:rPr>
                        <a:t>4.</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项目创新点</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8">
            <a:extLst>
              <a:ext uri="{FF2B5EF4-FFF2-40B4-BE49-F238E27FC236}">
                <a16:creationId xmlns:a16="http://schemas.microsoft.com/office/drawing/2014/main" id="{2F238D44-83AB-4D1E-B37C-629F441443C3}"/>
              </a:ext>
            </a:extLst>
          </p:cNvPr>
          <p:cNvSpPr>
            <a:spLocks noChangeArrowheads="1"/>
          </p:cNvSpPr>
          <p:nvPr/>
        </p:nvSpPr>
        <p:spPr bwMode="auto">
          <a:xfrm>
            <a:off x="1580954" y="1487488"/>
            <a:ext cx="6867720" cy="1720541"/>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a:extLst>
              <a:ext uri="{FF2B5EF4-FFF2-40B4-BE49-F238E27FC236}">
                <a16:creationId xmlns:a16="http://schemas.microsoft.com/office/drawing/2014/main" id="{4AD017BF-889F-470A-B67A-82FE459D0E40}"/>
              </a:ext>
            </a:extLst>
          </p:cNvPr>
          <p:cNvSpPr>
            <a:spLocks/>
          </p:cNvSpPr>
          <p:nvPr/>
        </p:nvSpPr>
        <p:spPr bwMode="auto">
          <a:xfrm>
            <a:off x="1498404" y="1333500"/>
            <a:ext cx="3083119"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0" name="TextBox 15">
            <a:extLst>
              <a:ext uri="{FF2B5EF4-FFF2-40B4-BE49-F238E27FC236}">
                <a16:creationId xmlns:a16="http://schemas.microsoft.com/office/drawing/2014/main" id="{44555D0B-65A8-40A5-A780-7D4CACED42B5}"/>
              </a:ext>
            </a:extLst>
          </p:cNvPr>
          <p:cNvSpPr txBox="1">
            <a:spLocks noChangeArrowheads="1"/>
          </p:cNvSpPr>
          <p:nvPr/>
        </p:nvSpPr>
        <p:spPr bwMode="auto">
          <a:xfrm>
            <a:off x="1580953" y="1333500"/>
            <a:ext cx="2505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装配过程质量控制</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0636A80-29B1-46CD-8402-505B04422809}"/>
              </a:ext>
            </a:extLst>
          </p:cNvPr>
          <p:cNvSpPr txBox="1"/>
          <p:nvPr/>
        </p:nvSpPr>
        <p:spPr>
          <a:xfrm>
            <a:off x="1624594" y="1731717"/>
            <a:ext cx="6824080"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Kinect</a:t>
            </a:r>
            <a:r>
              <a:rPr lang="zh-CN" altLang="en-US" dirty="0">
                <a:latin typeface="微软雅黑" panose="020B0503020204020204" pitchFamily="34" charset="-122"/>
                <a:ea typeface="微软雅黑" panose="020B0503020204020204" pitchFamily="34" charset="-122"/>
              </a:rPr>
              <a:t>识别手势，检测是否抓取正确零件；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工业相机识别产品装配是否正确；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若出现错误，系统会发出警示，确保产品质量稳定</a:t>
            </a:r>
            <a:endParaRPr lang="en-US" altLang="zh-CN" dirty="0">
              <a:latin typeface="微软雅黑" panose="020B0503020204020204" pitchFamily="34" charset="-122"/>
              <a:ea typeface="微软雅黑" panose="020B0503020204020204" pitchFamily="34" charset="-122"/>
            </a:endParaRPr>
          </a:p>
        </p:txBody>
      </p:sp>
      <p:pic>
        <p:nvPicPr>
          <p:cNvPr id="12" name="图片 15">
            <a:extLst>
              <a:ext uri="{FF2B5EF4-FFF2-40B4-BE49-F238E27FC236}">
                <a16:creationId xmlns:a16="http://schemas.microsoft.com/office/drawing/2014/main" id="{E54C5908-F3E8-45DB-B6C5-0A4F4874511A}"/>
              </a:ext>
            </a:extLst>
          </p:cNvPr>
          <p:cNvPicPr>
            <a:picLocks noChangeAspect="1"/>
          </p:cNvPicPr>
          <p:nvPr/>
        </p:nvPicPr>
        <p:blipFill>
          <a:blip r:embed="rId3">
            <a:extLst>
              <a:ext uri="{28A0092B-C50C-407E-A947-70E740481C1C}">
                <a14:useLocalDpi xmlns:a14="http://schemas.microsoft.com/office/drawing/2010/main" val="0"/>
              </a:ext>
            </a:extLst>
          </a:blip>
          <a:srcRect t="3981"/>
          <a:stretch>
            <a:fillRect/>
          </a:stretch>
        </p:blipFill>
        <p:spPr bwMode="auto">
          <a:xfrm>
            <a:off x="5479240" y="3449052"/>
            <a:ext cx="3095624" cy="229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a:extLst>
              <a:ext uri="{FF2B5EF4-FFF2-40B4-BE49-F238E27FC236}">
                <a16:creationId xmlns:a16="http://schemas.microsoft.com/office/drawing/2014/main" id="{9B241E62-FD23-4455-8C48-991771E3E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4594" y="3462389"/>
            <a:ext cx="3321246" cy="230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2">
            <a:extLst>
              <a:ext uri="{FF2B5EF4-FFF2-40B4-BE49-F238E27FC236}">
                <a16:creationId xmlns:a16="http://schemas.microsoft.com/office/drawing/2014/main" id="{7D2CD510-6D80-4CD8-87DD-AC326B35A350}"/>
              </a:ext>
            </a:extLst>
          </p:cNvPr>
          <p:cNvSpPr txBox="1">
            <a:spLocks noChangeArrowheads="1"/>
          </p:cNvSpPr>
          <p:nvPr/>
        </p:nvSpPr>
        <p:spPr bwMode="auto">
          <a:xfrm>
            <a:off x="2454028" y="5851231"/>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抓取错误报警</a:t>
            </a:r>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5" name="文本框 13">
            <a:extLst>
              <a:ext uri="{FF2B5EF4-FFF2-40B4-BE49-F238E27FC236}">
                <a16:creationId xmlns:a16="http://schemas.microsoft.com/office/drawing/2014/main" id="{70CF1A62-5A13-43E6-B3E2-77F15A7529FC}"/>
              </a:ext>
            </a:extLst>
          </p:cNvPr>
          <p:cNvSpPr txBox="1">
            <a:spLocks noChangeArrowheads="1"/>
          </p:cNvSpPr>
          <p:nvPr/>
        </p:nvSpPr>
        <p:spPr bwMode="auto">
          <a:xfrm>
            <a:off x="5941754" y="5851230"/>
            <a:ext cx="218307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装配错误信息提示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6" name="页脚占位符 2">
            <a:extLst>
              <a:ext uri="{FF2B5EF4-FFF2-40B4-BE49-F238E27FC236}">
                <a16:creationId xmlns:a16="http://schemas.microsoft.com/office/drawing/2014/main" id="{FCD6BB0A-D02F-48C2-A758-E1CBA0A51857}"/>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5908101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F297F1A-BBCB-4233-8F65-AF7B3E7E0C9C}"/>
              </a:ext>
            </a:extLst>
          </p:cNvPr>
          <p:cNvSpPr/>
          <p:nvPr/>
        </p:nvSpPr>
        <p:spPr bwMode="auto">
          <a:xfrm>
            <a:off x="0" y="3429000"/>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项目创新点</a:t>
            </a:r>
            <a:endParaRPr lang="zh-CN" altLang="en-US" sz="2400"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500" b="1" kern="1200" dirty="0">
                          <a:solidFill>
                            <a:schemeClr val="tx1"/>
                          </a:solidFill>
                          <a:highlight>
                            <a:srgbClr val="FFFF00"/>
                          </a:highlight>
                          <a:latin typeface="微软雅黑" pitchFamily="34" charset="-122"/>
                          <a:ea typeface="微软雅黑" pitchFamily="34" charset="-122"/>
                          <a:cs typeface="+mn-cs"/>
                        </a:rPr>
                        <a:t>4.</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项目创新点</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8">
            <a:extLst>
              <a:ext uri="{FF2B5EF4-FFF2-40B4-BE49-F238E27FC236}">
                <a16:creationId xmlns:a16="http://schemas.microsoft.com/office/drawing/2014/main" id="{39C43EAE-A5DD-471F-A54A-1CE008128F63}"/>
              </a:ext>
            </a:extLst>
          </p:cNvPr>
          <p:cNvSpPr>
            <a:spLocks noChangeArrowheads="1"/>
          </p:cNvSpPr>
          <p:nvPr/>
        </p:nvSpPr>
        <p:spPr bwMode="auto">
          <a:xfrm>
            <a:off x="1580954" y="1487488"/>
            <a:ext cx="6867720" cy="1720541"/>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9">
            <a:extLst>
              <a:ext uri="{FF2B5EF4-FFF2-40B4-BE49-F238E27FC236}">
                <a16:creationId xmlns:a16="http://schemas.microsoft.com/office/drawing/2014/main" id="{23A3F269-B4B0-4097-8584-6FCF38003F5F}"/>
              </a:ext>
            </a:extLst>
          </p:cNvPr>
          <p:cNvSpPr>
            <a:spLocks/>
          </p:cNvSpPr>
          <p:nvPr/>
        </p:nvSpPr>
        <p:spPr bwMode="auto">
          <a:xfrm>
            <a:off x="1498404" y="1333500"/>
            <a:ext cx="3083119"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0" name="TextBox 15">
            <a:extLst>
              <a:ext uri="{FF2B5EF4-FFF2-40B4-BE49-F238E27FC236}">
                <a16:creationId xmlns:a16="http://schemas.microsoft.com/office/drawing/2014/main" id="{35B06323-68C2-47DA-BD33-97BA85F56596}"/>
              </a:ext>
            </a:extLst>
          </p:cNvPr>
          <p:cNvSpPr txBox="1">
            <a:spLocks noChangeArrowheads="1"/>
          </p:cNvSpPr>
          <p:nvPr/>
        </p:nvSpPr>
        <p:spPr bwMode="auto">
          <a:xfrm>
            <a:off x="1580953" y="1333500"/>
            <a:ext cx="2733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数据追溯及可视化反馈</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C2A9D9C-FD21-4D14-BF8A-F1E30F30CE58}"/>
              </a:ext>
            </a:extLst>
          </p:cNvPr>
          <p:cNvSpPr txBox="1"/>
          <p:nvPr/>
        </p:nvSpPr>
        <p:spPr>
          <a:xfrm>
            <a:off x="1624594" y="1731717"/>
            <a:ext cx="6824080"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系统自动保存装配过程数据，数据可追溯；</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可视化报表实时更新、反馈并显示在电子看板上；</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车间调度员、企业管理层能及时了解车间生产情况</a:t>
            </a:r>
            <a:endParaRPr lang="en-US" altLang="zh-CN" dirty="0">
              <a:latin typeface="微软雅黑" panose="020B0503020204020204" pitchFamily="34" charset="-122"/>
              <a:ea typeface="微软雅黑" panose="020B0503020204020204" pitchFamily="34" charset="-122"/>
            </a:endParaRPr>
          </a:p>
        </p:txBody>
      </p:sp>
      <p:pic>
        <p:nvPicPr>
          <p:cNvPr id="12" name="图片 21" descr="C:\Users\江大炮\AppData\Local\Temp\WeChat Files\abf3ac36dc5a2972235067d9fea4802.jpg">
            <a:extLst>
              <a:ext uri="{FF2B5EF4-FFF2-40B4-BE49-F238E27FC236}">
                <a16:creationId xmlns:a16="http://schemas.microsoft.com/office/drawing/2014/main" id="{C13919E5-F596-4517-B771-FD8374CC93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24197"/>
          <a:stretch>
            <a:fillRect/>
          </a:stretch>
        </p:blipFill>
        <p:spPr bwMode="auto">
          <a:xfrm>
            <a:off x="1457082" y="3818227"/>
            <a:ext cx="3114918" cy="198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E7B1FAD-CC8A-4E25-9D32-AA566841288D}"/>
              </a:ext>
            </a:extLst>
          </p:cNvPr>
          <p:cNvPicPr/>
          <p:nvPr/>
        </p:nvPicPr>
        <p:blipFill>
          <a:blip r:embed="rId4"/>
          <a:stretch>
            <a:fillRect/>
          </a:stretch>
        </p:blipFill>
        <p:spPr>
          <a:xfrm>
            <a:off x="4741302" y="3616597"/>
            <a:ext cx="4275455" cy="2390384"/>
          </a:xfrm>
          <a:prstGeom prst="rect">
            <a:avLst/>
          </a:prstGeom>
        </p:spPr>
      </p:pic>
      <p:sp>
        <p:nvSpPr>
          <p:cNvPr id="14" name="文本框 19">
            <a:extLst>
              <a:ext uri="{FF2B5EF4-FFF2-40B4-BE49-F238E27FC236}">
                <a16:creationId xmlns:a16="http://schemas.microsoft.com/office/drawing/2014/main" id="{50B4847B-F215-4BCC-B5B9-D46161168937}"/>
              </a:ext>
            </a:extLst>
          </p:cNvPr>
          <p:cNvSpPr txBox="1">
            <a:spLocks noChangeArrowheads="1"/>
          </p:cNvSpPr>
          <p:nvPr/>
        </p:nvSpPr>
        <p:spPr bwMode="auto">
          <a:xfrm>
            <a:off x="1624594" y="6120730"/>
            <a:ext cx="269023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电子看板上的数据报表</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5" name="文本框 19">
            <a:extLst>
              <a:ext uri="{FF2B5EF4-FFF2-40B4-BE49-F238E27FC236}">
                <a16:creationId xmlns:a16="http://schemas.microsoft.com/office/drawing/2014/main" id="{91CCAA44-0CBF-4C60-8DBC-B3B97D29AD06}"/>
              </a:ext>
            </a:extLst>
          </p:cNvPr>
          <p:cNvSpPr txBox="1">
            <a:spLocks noChangeArrowheads="1"/>
          </p:cNvSpPr>
          <p:nvPr/>
        </p:nvSpPr>
        <p:spPr bwMode="auto">
          <a:xfrm>
            <a:off x="5493834" y="6120730"/>
            <a:ext cx="2690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管理层</a:t>
            </a:r>
            <a:r>
              <a:rPr lang="en-US" altLang="zh-CN" dirty="0">
                <a:latin typeface="微软雅黑" panose="020B0503020204020204" pitchFamily="34" charset="-122"/>
                <a:ea typeface="微软雅黑" panose="020B0503020204020204" pitchFamily="34" charset="-122"/>
              </a:rPr>
              <a:t>PC</a:t>
            </a:r>
            <a:r>
              <a:rPr lang="zh-CN" altLang="en-US" dirty="0">
                <a:latin typeface="微软雅黑" panose="020B0503020204020204" pitchFamily="34" charset="-122"/>
                <a:ea typeface="微软雅黑" panose="020B0503020204020204" pitchFamily="34" charset="-122"/>
              </a:rPr>
              <a:t>上的数据报表</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6" name="页脚占位符 2">
            <a:extLst>
              <a:ext uri="{FF2B5EF4-FFF2-40B4-BE49-F238E27FC236}">
                <a16:creationId xmlns:a16="http://schemas.microsoft.com/office/drawing/2014/main" id="{7FE847A3-288D-425E-9FEA-D02F1D2B54B5}"/>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10828181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5D8A6090-F585-4437-8A4B-7171D2FD49FA}"/>
              </a:ext>
            </a:extLst>
          </p:cNvPr>
          <p:cNvSpPr/>
          <p:nvPr/>
        </p:nvSpPr>
        <p:spPr bwMode="auto">
          <a:xfrm>
            <a:off x="0" y="717729"/>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30" name="Rectangle 8">
            <a:extLst>
              <a:ext uri="{FF2B5EF4-FFF2-40B4-BE49-F238E27FC236}">
                <a16:creationId xmlns:a16="http://schemas.microsoft.com/office/drawing/2014/main" id="{019B2C34-610D-4C7E-8C34-AB5838611716}"/>
              </a:ext>
            </a:extLst>
          </p:cNvPr>
          <p:cNvSpPr>
            <a:spLocks noChangeArrowheads="1"/>
          </p:cNvSpPr>
          <p:nvPr/>
        </p:nvSpPr>
        <p:spPr bwMode="auto">
          <a:xfrm>
            <a:off x="1550336" y="968636"/>
            <a:ext cx="6392670" cy="754641"/>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选题背景</a:t>
            </a:r>
          </a:p>
        </p:txBody>
      </p:sp>
      <p:sp>
        <p:nvSpPr>
          <p:cNvPr id="3" name="页脚占位符 2"/>
          <p:cNvSpPr>
            <a:spLocks noGrp="1"/>
          </p:cNvSpPr>
          <p:nvPr>
            <p:ph type="ftr" sz="quarter" idx="10"/>
          </p:nvPr>
        </p:nvSpPr>
        <p:spPr>
          <a:xfrm>
            <a:off x="1722434" y="6690035"/>
            <a:ext cx="4643437" cy="180975"/>
          </a:xfrm>
        </p:spPr>
        <p:txBody>
          <a:bodyPr/>
          <a:lstStyle/>
          <a:p>
            <a:pPr>
              <a:defRPr/>
            </a:pPr>
            <a:r>
              <a:rPr lang="zh-CN" altLang="en-US" dirty="0"/>
              <a:t>面向手工装配的人机融合装配系统的研究与实现</a:t>
            </a:r>
          </a:p>
        </p:txBody>
      </p:sp>
      <p:sp>
        <p:nvSpPr>
          <p:cNvPr id="4" name="日期占位符 3"/>
          <p:cNvSpPr>
            <a:spLocks noGrp="1"/>
          </p:cNvSpPr>
          <p:nvPr>
            <p:ph type="dt" sz="half" idx="12"/>
          </p:nvPr>
        </p:nvSpPr>
        <p:spPr>
          <a:xfrm>
            <a:off x="6365871" y="6746285"/>
            <a:ext cx="1439862" cy="180975"/>
          </a:xfrm>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2271897924"/>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1.</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选题背景及意义</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6" name="文本框 15">
            <a:extLst>
              <a:ext uri="{FF2B5EF4-FFF2-40B4-BE49-F238E27FC236}">
                <a16:creationId xmlns:a16="http://schemas.microsoft.com/office/drawing/2014/main" id="{ED6C9146-E2E1-4882-A6CA-757FBDE7932F}"/>
              </a:ext>
            </a:extLst>
          </p:cNvPr>
          <p:cNvSpPr txBox="1"/>
          <p:nvPr/>
        </p:nvSpPr>
        <p:spPr>
          <a:xfrm>
            <a:off x="1628996" y="1267893"/>
            <a:ext cx="555061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第四次工业革命、智能制造、工业互联网、人工智能</a:t>
            </a:r>
          </a:p>
        </p:txBody>
      </p:sp>
      <p:sp>
        <p:nvSpPr>
          <p:cNvPr id="18" name="TextBox 25">
            <a:extLst>
              <a:ext uri="{FF2B5EF4-FFF2-40B4-BE49-F238E27FC236}">
                <a16:creationId xmlns:a16="http://schemas.microsoft.com/office/drawing/2014/main" id="{C7E1A4D7-4C3E-4B07-B7F8-C30AED1B08F0}"/>
              </a:ext>
            </a:extLst>
          </p:cNvPr>
          <p:cNvSpPr txBox="1">
            <a:spLocks noChangeArrowheads="1"/>
          </p:cNvSpPr>
          <p:nvPr/>
        </p:nvSpPr>
        <p:spPr bwMode="auto">
          <a:xfrm>
            <a:off x="2818109" y="6021307"/>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863">
              <a:defRPr>
                <a:solidFill>
                  <a:schemeClr val="tx1"/>
                </a:solidFill>
                <a:latin typeface="Calibri" panose="020F0502020204030204" pitchFamily="34" charset="0"/>
                <a:ea typeface="宋体" panose="02010600030101010101" pitchFamily="2" charset="-122"/>
              </a:defRPr>
            </a:lvl1pPr>
            <a:lvl2pPr marL="742950" indent="-285750" defTabSz="1312863">
              <a:defRPr>
                <a:solidFill>
                  <a:schemeClr val="tx1"/>
                </a:solidFill>
                <a:latin typeface="Calibri" panose="020F0502020204030204" pitchFamily="34" charset="0"/>
                <a:ea typeface="宋体" panose="02010600030101010101" pitchFamily="2" charset="-122"/>
              </a:defRPr>
            </a:lvl2pPr>
            <a:lvl3pPr marL="1143000" indent="-228600" defTabSz="1312863">
              <a:defRPr>
                <a:solidFill>
                  <a:schemeClr val="tx1"/>
                </a:solidFill>
                <a:latin typeface="Calibri" panose="020F0502020204030204" pitchFamily="34" charset="0"/>
                <a:ea typeface="宋体" panose="02010600030101010101" pitchFamily="2" charset="-122"/>
              </a:defRPr>
            </a:lvl3pPr>
            <a:lvl4pPr marL="1600200" indent="-228600" defTabSz="1312863">
              <a:defRPr>
                <a:solidFill>
                  <a:schemeClr val="tx1"/>
                </a:solidFill>
                <a:latin typeface="Calibri" panose="020F0502020204030204" pitchFamily="34" charset="0"/>
                <a:ea typeface="宋体" panose="02010600030101010101" pitchFamily="2" charset="-122"/>
              </a:defRPr>
            </a:lvl4pPr>
            <a:lvl5pPr marL="2057400" indent="-228600" defTabSz="1312863">
              <a:defRPr>
                <a:solidFill>
                  <a:schemeClr val="tx1"/>
                </a:solidFill>
                <a:latin typeface="Calibri" panose="020F0502020204030204" pitchFamily="34" charset="0"/>
                <a:ea typeface="宋体" panose="02010600030101010101" pitchFamily="2" charset="-122"/>
              </a:defRPr>
            </a:lvl5pPr>
            <a:lvl6pPr marL="25146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b="1">
                <a:solidFill>
                  <a:srgbClr val="002060"/>
                </a:solidFill>
                <a:latin typeface="微软雅黑" panose="020B0503020204020204" pitchFamily="34" charset="-122"/>
                <a:ea typeface="微软雅黑" panose="020B0503020204020204" pitchFamily="34" charset="-122"/>
              </a:rPr>
              <a:t>手工作坊</a:t>
            </a:r>
            <a:endParaRPr lang="zh-CN" altLang="zh-CN" sz="1600" b="1">
              <a:solidFill>
                <a:srgbClr val="002060"/>
              </a:solidFill>
              <a:latin typeface="微软雅黑" panose="020B0503020204020204" pitchFamily="34" charset="-122"/>
              <a:ea typeface="微软雅黑" panose="020B0503020204020204" pitchFamily="34" charset="-122"/>
            </a:endParaRPr>
          </a:p>
        </p:txBody>
      </p:sp>
      <p:sp>
        <p:nvSpPr>
          <p:cNvPr id="19" name="TextBox 25">
            <a:extLst>
              <a:ext uri="{FF2B5EF4-FFF2-40B4-BE49-F238E27FC236}">
                <a16:creationId xmlns:a16="http://schemas.microsoft.com/office/drawing/2014/main" id="{A62E145C-F614-41A8-9BFB-2C2A36174337}"/>
              </a:ext>
            </a:extLst>
          </p:cNvPr>
          <p:cNvSpPr txBox="1">
            <a:spLocks noChangeArrowheads="1"/>
          </p:cNvSpPr>
          <p:nvPr/>
        </p:nvSpPr>
        <p:spPr bwMode="auto">
          <a:xfrm>
            <a:off x="4410371" y="6021307"/>
            <a:ext cx="1620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863">
              <a:defRPr>
                <a:solidFill>
                  <a:schemeClr val="tx1"/>
                </a:solidFill>
                <a:latin typeface="Calibri" panose="020F0502020204030204" pitchFamily="34" charset="0"/>
                <a:ea typeface="宋体" panose="02010600030101010101" pitchFamily="2" charset="-122"/>
              </a:defRPr>
            </a:lvl1pPr>
            <a:lvl2pPr marL="742950" indent="-285750" defTabSz="1312863">
              <a:defRPr>
                <a:solidFill>
                  <a:schemeClr val="tx1"/>
                </a:solidFill>
                <a:latin typeface="Calibri" panose="020F0502020204030204" pitchFamily="34" charset="0"/>
                <a:ea typeface="宋体" panose="02010600030101010101" pitchFamily="2" charset="-122"/>
              </a:defRPr>
            </a:lvl2pPr>
            <a:lvl3pPr marL="1143000" indent="-228600" defTabSz="1312863">
              <a:defRPr>
                <a:solidFill>
                  <a:schemeClr val="tx1"/>
                </a:solidFill>
                <a:latin typeface="Calibri" panose="020F0502020204030204" pitchFamily="34" charset="0"/>
                <a:ea typeface="宋体" panose="02010600030101010101" pitchFamily="2" charset="-122"/>
              </a:defRPr>
            </a:lvl3pPr>
            <a:lvl4pPr marL="1600200" indent="-228600" defTabSz="1312863">
              <a:defRPr>
                <a:solidFill>
                  <a:schemeClr val="tx1"/>
                </a:solidFill>
                <a:latin typeface="Calibri" panose="020F0502020204030204" pitchFamily="34" charset="0"/>
                <a:ea typeface="宋体" panose="02010600030101010101" pitchFamily="2" charset="-122"/>
              </a:defRPr>
            </a:lvl4pPr>
            <a:lvl5pPr marL="2057400" indent="-228600" defTabSz="1312863">
              <a:defRPr>
                <a:solidFill>
                  <a:schemeClr val="tx1"/>
                </a:solidFill>
                <a:latin typeface="Calibri" panose="020F0502020204030204" pitchFamily="34" charset="0"/>
                <a:ea typeface="宋体" panose="02010600030101010101" pitchFamily="2" charset="-122"/>
              </a:defRPr>
            </a:lvl5pPr>
            <a:lvl6pPr marL="25146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b="1">
                <a:solidFill>
                  <a:srgbClr val="002060"/>
                </a:solidFill>
                <a:latin typeface="微软雅黑" panose="020B0503020204020204" pitchFamily="34" charset="-122"/>
                <a:ea typeface="微软雅黑" panose="020B0503020204020204" pitchFamily="34" charset="-122"/>
              </a:rPr>
              <a:t>规模化批量生产</a:t>
            </a:r>
            <a:endParaRPr lang="zh-CN" altLang="zh-CN" sz="1600" b="1">
              <a:solidFill>
                <a:srgbClr val="002060"/>
              </a:solidFill>
              <a:latin typeface="微软雅黑" panose="020B0503020204020204" pitchFamily="34" charset="-122"/>
              <a:ea typeface="微软雅黑" panose="020B0503020204020204" pitchFamily="34" charset="-122"/>
            </a:endParaRPr>
          </a:p>
        </p:txBody>
      </p:sp>
      <p:pic>
        <p:nvPicPr>
          <p:cNvPr id="20" name="图片 4">
            <a:extLst>
              <a:ext uri="{FF2B5EF4-FFF2-40B4-BE49-F238E27FC236}">
                <a16:creationId xmlns:a16="http://schemas.microsoft.com/office/drawing/2014/main" id="{8F111782-0FBF-495E-92C6-9D20F12089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62" y="4703025"/>
            <a:ext cx="1708150" cy="1114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1" name="图片 5">
            <a:extLst>
              <a:ext uri="{FF2B5EF4-FFF2-40B4-BE49-F238E27FC236}">
                <a16:creationId xmlns:a16="http://schemas.microsoft.com/office/drawing/2014/main" id="{36937002-69AF-44CD-97C3-3165B376E2A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2848" y="4408143"/>
            <a:ext cx="1708150" cy="1440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2" name="Grafik 13">
            <a:extLst>
              <a:ext uri="{FF2B5EF4-FFF2-40B4-BE49-F238E27FC236}">
                <a16:creationId xmlns:a16="http://schemas.microsoft.com/office/drawing/2014/main" id="{FD3C1D93-F766-4204-B490-F09559B1DBB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27671" y="3941589"/>
            <a:ext cx="1509712" cy="1951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3" name="TextBox 25">
            <a:extLst>
              <a:ext uri="{FF2B5EF4-FFF2-40B4-BE49-F238E27FC236}">
                <a16:creationId xmlns:a16="http://schemas.microsoft.com/office/drawing/2014/main" id="{8D3EFBBB-2AB1-44C5-AFE0-89E85A8D0AA2}"/>
              </a:ext>
            </a:extLst>
          </p:cNvPr>
          <p:cNvSpPr txBox="1">
            <a:spLocks noChangeArrowheads="1"/>
          </p:cNvSpPr>
          <p:nvPr/>
        </p:nvSpPr>
        <p:spPr bwMode="auto">
          <a:xfrm>
            <a:off x="6572546" y="6021307"/>
            <a:ext cx="1620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863">
              <a:defRPr>
                <a:solidFill>
                  <a:schemeClr val="tx1"/>
                </a:solidFill>
                <a:latin typeface="Calibri" panose="020F0502020204030204" pitchFamily="34" charset="0"/>
                <a:ea typeface="宋体" panose="02010600030101010101" pitchFamily="2" charset="-122"/>
              </a:defRPr>
            </a:lvl1pPr>
            <a:lvl2pPr marL="742950" indent="-285750" defTabSz="1312863">
              <a:defRPr>
                <a:solidFill>
                  <a:schemeClr val="tx1"/>
                </a:solidFill>
                <a:latin typeface="Calibri" panose="020F0502020204030204" pitchFamily="34" charset="0"/>
                <a:ea typeface="宋体" panose="02010600030101010101" pitchFamily="2" charset="-122"/>
              </a:defRPr>
            </a:lvl2pPr>
            <a:lvl3pPr marL="1143000" indent="-228600" defTabSz="1312863">
              <a:defRPr>
                <a:solidFill>
                  <a:schemeClr val="tx1"/>
                </a:solidFill>
                <a:latin typeface="Calibri" panose="020F0502020204030204" pitchFamily="34" charset="0"/>
                <a:ea typeface="宋体" panose="02010600030101010101" pitchFamily="2" charset="-122"/>
              </a:defRPr>
            </a:lvl3pPr>
            <a:lvl4pPr marL="1600200" indent="-228600" defTabSz="1312863">
              <a:defRPr>
                <a:solidFill>
                  <a:schemeClr val="tx1"/>
                </a:solidFill>
                <a:latin typeface="Calibri" panose="020F0502020204030204" pitchFamily="34" charset="0"/>
                <a:ea typeface="宋体" panose="02010600030101010101" pitchFamily="2" charset="-122"/>
              </a:defRPr>
            </a:lvl4pPr>
            <a:lvl5pPr marL="2057400" indent="-228600" defTabSz="1312863">
              <a:defRPr>
                <a:solidFill>
                  <a:schemeClr val="tx1"/>
                </a:solidFill>
                <a:latin typeface="Calibri" panose="020F0502020204030204" pitchFamily="34" charset="0"/>
                <a:ea typeface="宋体" panose="02010600030101010101" pitchFamily="2" charset="-122"/>
              </a:defRPr>
            </a:lvl5pPr>
            <a:lvl6pPr marL="25146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31286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b="1" dirty="0">
                <a:solidFill>
                  <a:srgbClr val="002060"/>
                </a:solidFill>
                <a:latin typeface="微软雅黑" panose="020B0503020204020204" pitchFamily="34" charset="-122"/>
                <a:ea typeface="微软雅黑" panose="020B0503020204020204" pitchFamily="34" charset="-122"/>
              </a:rPr>
              <a:t>规模化定制生产</a:t>
            </a:r>
            <a:endParaRPr lang="zh-CN" altLang="zh-CN" sz="1600" b="1" dirty="0">
              <a:solidFill>
                <a:srgbClr val="002060"/>
              </a:solidFill>
              <a:latin typeface="微软雅黑" panose="020B0503020204020204" pitchFamily="34" charset="-122"/>
              <a:ea typeface="微软雅黑" panose="020B0503020204020204" pitchFamily="34" charset="-122"/>
            </a:endParaRPr>
          </a:p>
        </p:txBody>
      </p:sp>
      <p:cxnSp>
        <p:nvCxnSpPr>
          <p:cNvPr id="24" name="直接箭头连接符 23">
            <a:extLst>
              <a:ext uri="{FF2B5EF4-FFF2-40B4-BE49-F238E27FC236}">
                <a16:creationId xmlns:a16="http://schemas.microsoft.com/office/drawing/2014/main" id="{66445645-6F33-4243-8C7A-9B65EC87DF14}"/>
              </a:ext>
            </a:extLst>
          </p:cNvPr>
          <p:cNvCxnSpPr>
            <a:cxnSpLocks/>
          </p:cNvCxnSpPr>
          <p:nvPr/>
        </p:nvCxnSpPr>
        <p:spPr bwMode="auto">
          <a:xfrm>
            <a:off x="2487909" y="6421357"/>
            <a:ext cx="6243637" cy="44450"/>
          </a:xfrm>
          <a:prstGeom prst="straightConnector1">
            <a:avLst/>
          </a:prstGeom>
          <a:ln w="76200">
            <a:solidFill>
              <a:schemeClr val="accent6">
                <a:alpha val="55000"/>
              </a:schemeClr>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6"/>
          </a:lnRef>
          <a:fillRef idx="0">
            <a:schemeClr val="accent6"/>
          </a:fillRef>
          <a:effectRef idx="2">
            <a:schemeClr val="accent6"/>
          </a:effectRef>
          <a:fontRef idx="minor">
            <a:schemeClr val="tx1"/>
          </a:fontRef>
        </p:style>
      </p:cxnSp>
      <p:sp>
        <p:nvSpPr>
          <p:cNvPr id="31" name="Freeform 9">
            <a:extLst>
              <a:ext uri="{FF2B5EF4-FFF2-40B4-BE49-F238E27FC236}">
                <a16:creationId xmlns:a16="http://schemas.microsoft.com/office/drawing/2014/main" id="{9C66259C-B8FC-40CA-88EA-6EC5BA445981}"/>
              </a:ext>
            </a:extLst>
          </p:cNvPr>
          <p:cNvSpPr>
            <a:spLocks/>
          </p:cNvSpPr>
          <p:nvPr/>
        </p:nvSpPr>
        <p:spPr bwMode="auto">
          <a:xfrm>
            <a:off x="1467787" y="814648"/>
            <a:ext cx="2527687"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32" name="TextBox 15">
            <a:extLst>
              <a:ext uri="{FF2B5EF4-FFF2-40B4-BE49-F238E27FC236}">
                <a16:creationId xmlns:a16="http://schemas.microsoft.com/office/drawing/2014/main" id="{55DEBEC6-277A-4197-81CB-2E0CFC5ADCA4}"/>
              </a:ext>
            </a:extLst>
          </p:cNvPr>
          <p:cNvSpPr txBox="1">
            <a:spLocks noChangeArrowheads="1"/>
          </p:cNvSpPr>
          <p:nvPr/>
        </p:nvSpPr>
        <p:spPr bwMode="auto">
          <a:xfrm>
            <a:off x="1500822" y="777442"/>
            <a:ext cx="12666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工业</a:t>
            </a:r>
            <a:r>
              <a:rPr lang="en-US" altLang="zh-CN" sz="2400" b="1" dirty="0">
                <a:solidFill>
                  <a:schemeClr val="bg1"/>
                </a:solidFill>
                <a:latin typeface="微软雅黑" panose="020B0503020204020204" pitchFamily="34" charset="-122"/>
                <a:ea typeface="微软雅黑" panose="020B0503020204020204" pitchFamily="34" charset="-122"/>
              </a:rPr>
              <a:t>4.0</a:t>
            </a:r>
          </a:p>
        </p:txBody>
      </p:sp>
      <p:sp>
        <p:nvSpPr>
          <p:cNvPr id="40" name="Rectangle 8">
            <a:extLst>
              <a:ext uri="{FF2B5EF4-FFF2-40B4-BE49-F238E27FC236}">
                <a16:creationId xmlns:a16="http://schemas.microsoft.com/office/drawing/2014/main" id="{718BCCCB-8E69-40E4-9461-9395059D5165}"/>
              </a:ext>
            </a:extLst>
          </p:cNvPr>
          <p:cNvSpPr>
            <a:spLocks noChangeArrowheads="1"/>
          </p:cNvSpPr>
          <p:nvPr/>
        </p:nvSpPr>
        <p:spPr bwMode="auto">
          <a:xfrm>
            <a:off x="1550336" y="2034499"/>
            <a:ext cx="6392670" cy="753205"/>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文本框 40">
            <a:extLst>
              <a:ext uri="{FF2B5EF4-FFF2-40B4-BE49-F238E27FC236}">
                <a16:creationId xmlns:a16="http://schemas.microsoft.com/office/drawing/2014/main" id="{892A256A-8363-4A36-9CB4-1630FDEB33C5}"/>
              </a:ext>
            </a:extLst>
          </p:cNvPr>
          <p:cNvSpPr txBox="1"/>
          <p:nvPr/>
        </p:nvSpPr>
        <p:spPr>
          <a:xfrm>
            <a:off x="1628996" y="2333756"/>
            <a:ext cx="555061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中国政府实施制造强国战略的第一个十年行动纲领</a:t>
            </a:r>
          </a:p>
        </p:txBody>
      </p:sp>
      <p:sp>
        <p:nvSpPr>
          <p:cNvPr id="42" name="Freeform 9">
            <a:extLst>
              <a:ext uri="{FF2B5EF4-FFF2-40B4-BE49-F238E27FC236}">
                <a16:creationId xmlns:a16="http://schemas.microsoft.com/office/drawing/2014/main" id="{F525B6BF-7B0F-4A18-855C-020FFD2B7DFF}"/>
              </a:ext>
            </a:extLst>
          </p:cNvPr>
          <p:cNvSpPr>
            <a:spLocks/>
          </p:cNvSpPr>
          <p:nvPr/>
        </p:nvSpPr>
        <p:spPr bwMode="auto">
          <a:xfrm>
            <a:off x="1467787" y="1880511"/>
            <a:ext cx="2527687"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43" name="TextBox 15">
            <a:extLst>
              <a:ext uri="{FF2B5EF4-FFF2-40B4-BE49-F238E27FC236}">
                <a16:creationId xmlns:a16="http://schemas.microsoft.com/office/drawing/2014/main" id="{A8398039-0793-4B9F-A063-15B541C239FC}"/>
              </a:ext>
            </a:extLst>
          </p:cNvPr>
          <p:cNvSpPr txBox="1">
            <a:spLocks noChangeArrowheads="1"/>
          </p:cNvSpPr>
          <p:nvPr/>
        </p:nvSpPr>
        <p:spPr bwMode="auto">
          <a:xfrm>
            <a:off x="1500822" y="1851592"/>
            <a:ext cx="2172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中国制造</a:t>
            </a:r>
            <a:r>
              <a:rPr lang="en-US" altLang="zh-CN" sz="2400" b="1" dirty="0">
                <a:solidFill>
                  <a:schemeClr val="bg1"/>
                </a:solidFill>
                <a:latin typeface="微软雅黑" panose="020B0503020204020204" pitchFamily="34" charset="-122"/>
                <a:ea typeface="微软雅黑" panose="020B0503020204020204" pitchFamily="34" charset="-122"/>
              </a:rPr>
              <a:t>2025</a:t>
            </a:r>
          </a:p>
        </p:txBody>
      </p:sp>
      <p:sp>
        <p:nvSpPr>
          <p:cNvPr id="44" name="Rectangle 8">
            <a:extLst>
              <a:ext uri="{FF2B5EF4-FFF2-40B4-BE49-F238E27FC236}">
                <a16:creationId xmlns:a16="http://schemas.microsoft.com/office/drawing/2014/main" id="{9EFDC89E-CC1A-4E75-BD5F-96DF1C6573D6}"/>
              </a:ext>
            </a:extLst>
          </p:cNvPr>
          <p:cNvSpPr>
            <a:spLocks noChangeArrowheads="1"/>
          </p:cNvSpPr>
          <p:nvPr/>
        </p:nvSpPr>
        <p:spPr bwMode="auto">
          <a:xfrm>
            <a:off x="1550336" y="3105425"/>
            <a:ext cx="6392670" cy="753205"/>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文本框 44">
            <a:extLst>
              <a:ext uri="{FF2B5EF4-FFF2-40B4-BE49-F238E27FC236}">
                <a16:creationId xmlns:a16="http://schemas.microsoft.com/office/drawing/2014/main" id="{856B3755-7043-4007-979C-C67B9A222C0B}"/>
              </a:ext>
            </a:extLst>
          </p:cNvPr>
          <p:cNvSpPr txBox="1"/>
          <p:nvPr/>
        </p:nvSpPr>
        <p:spPr>
          <a:xfrm>
            <a:off x="1628996" y="3404682"/>
            <a:ext cx="631401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科技和经济的发展，消费者定制化、个性化的需求越来越高</a:t>
            </a:r>
          </a:p>
        </p:txBody>
      </p:sp>
      <p:sp>
        <p:nvSpPr>
          <p:cNvPr id="46" name="Freeform 9">
            <a:extLst>
              <a:ext uri="{FF2B5EF4-FFF2-40B4-BE49-F238E27FC236}">
                <a16:creationId xmlns:a16="http://schemas.microsoft.com/office/drawing/2014/main" id="{3DFC703D-1117-49E0-BAF4-6ED5F45A4B0F}"/>
              </a:ext>
            </a:extLst>
          </p:cNvPr>
          <p:cNvSpPr>
            <a:spLocks/>
          </p:cNvSpPr>
          <p:nvPr/>
        </p:nvSpPr>
        <p:spPr bwMode="auto">
          <a:xfrm>
            <a:off x="1467787" y="2951437"/>
            <a:ext cx="2527687"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47" name="TextBox 15">
            <a:extLst>
              <a:ext uri="{FF2B5EF4-FFF2-40B4-BE49-F238E27FC236}">
                <a16:creationId xmlns:a16="http://schemas.microsoft.com/office/drawing/2014/main" id="{B4727E88-4497-4C5F-8BED-63CF590E7EBF}"/>
              </a:ext>
            </a:extLst>
          </p:cNvPr>
          <p:cNvSpPr txBox="1">
            <a:spLocks noChangeArrowheads="1"/>
          </p:cNvSpPr>
          <p:nvPr/>
        </p:nvSpPr>
        <p:spPr bwMode="auto">
          <a:xfrm>
            <a:off x="1483894" y="292445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个性化需求提升</a:t>
            </a:r>
          </a:p>
        </p:txBody>
      </p:sp>
    </p:spTree>
    <p:extLst>
      <p:ext uri="{BB962C8B-B14F-4D97-AF65-F5344CB8AC3E}">
        <p14:creationId xmlns:p14="http://schemas.microsoft.com/office/powerpoint/2010/main" val="17643496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9E47020-AE20-4C5C-B1AD-89AA2E5B54B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779" y="2574128"/>
            <a:ext cx="5654871" cy="3541875"/>
          </a:xfrm>
          <a:prstGeom prst="rect">
            <a:avLst/>
          </a:prstGeom>
          <a:noFill/>
          <a:ln>
            <a:noFill/>
          </a:ln>
        </p:spPr>
      </p:pic>
      <p:sp>
        <p:nvSpPr>
          <p:cNvPr id="9" name="Rectangle 8">
            <a:extLst>
              <a:ext uri="{FF2B5EF4-FFF2-40B4-BE49-F238E27FC236}">
                <a16:creationId xmlns:a16="http://schemas.microsoft.com/office/drawing/2014/main" id="{03962D20-7E80-45C2-BA47-D5B96292FA56}"/>
              </a:ext>
            </a:extLst>
          </p:cNvPr>
          <p:cNvSpPr>
            <a:spLocks noChangeArrowheads="1"/>
          </p:cNvSpPr>
          <p:nvPr/>
        </p:nvSpPr>
        <p:spPr bwMode="auto">
          <a:xfrm>
            <a:off x="1523804" y="1211263"/>
            <a:ext cx="6867720" cy="1265237"/>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id="{8F297F1A-BBCB-4233-8F65-AF7B3E7E0C9C}"/>
              </a:ext>
            </a:extLst>
          </p:cNvPr>
          <p:cNvSpPr/>
          <p:nvPr/>
        </p:nvSpPr>
        <p:spPr bwMode="auto">
          <a:xfrm>
            <a:off x="0" y="3429000"/>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离线培训</a:t>
            </a:r>
            <a:endParaRPr lang="zh-CN" altLang="en-US" sz="2400"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500" b="1" kern="1200" dirty="0">
                          <a:solidFill>
                            <a:schemeClr val="tx1"/>
                          </a:solidFill>
                          <a:highlight>
                            <a:srgbClr val="FFFF00"/>
                          </a:highlight>
                          <a:latin typeface="微软雅黑" pitchFamily="34" charset="-122"/>
                          <a:ea typeface="微软雅黑" pitchFamily="34" charset="-122"/>
                          <a:cs typeface="+mn-cs"/>
                        </a:rPr>
                        <a:t>4.</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项目创新点</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8" name="图片 7" descr="H:\软件著作权\p图\7.1.png">
            <a:extLst>
              <a:ext uri="{FF2B5EF4-FFF2-40B4-BE49-F238E27FC236}">
                <a16:creationId xmlns:a16="http://schemas.microsoft.com/office/drawing/2014/main" id="{F19D7E85-E213-4BA5-AB10-C0D9624F4A5D}"/>
              </a:ext>
            </a:extLst>
          </p:cNvPr>
          <p:cNvPicPr/>
          <p:nvPr/>
        </p:nvPicPr>
        <p:blipFill rotWithShape="1">
          <a:blip r:embed="rId4">
            <a:extLst>
              <a:ext uri="{28A0092B-C50C-407E-A947-70E740481C1C}">
                <a14:useLocalDpi xmlns:a14="http://schemas.microsoft.com/office/drawing/2010/main" val="0"/>
              </a:ext>
            </a:extLst>
          </a:blip>
          <a:srcRect b="5307"/>
          <a:stretch/>
        </p:blipFill>
        <p:spPr bwMode="auto">
          <a:xfrm>
            <a:off x="2982813" y="2793526"/>
            <a:ext cx="6062695" cy="3883499"/>
          </a:xfrm>
          <a:prstGeom prst="rect">
            <a:avLst/>
          </a:prstGeom>
          <a:noFill/>
          <a:ln>
            <a:noFill/>
          </a:ln>
          <a:extLst>
            <a:ext uri="{53640926-AAD7-44D8-BBD7-CCE9431645EC}">
              <a14:shadowObscured xmlns:a14="http://schemas.microsoft.com/office/drawing/2010/main"/>
            </a:ext>
          </a:extLst>
        </p:spPr>
      </p:pic>
      <p:sp>
        <p:nvSpPr>
          <p:cNvPr id="10" name="Freeform 9">
            <a:extLst>
              <a:ext uri="{FF2B5EF4-FFF2-40B4-BE49-F238E27FC236}">
                <a16:creationId xmlns:a16="http://schemas.microsoft.com/office/drawing/2014/main" id="{88D81250-809E-4757-8B79-5470877B5D9C}"/>
              </a:ext>
            </a:extLst>
          </p:cNvPr>
          <p:cNvSpPr>
            <a:spLocks/>
          </p:cNvSpPr>
          <p:nvPr/>
        </p:nvSpPr>
        <p:spPr bwMode="auto">
          <a:xfrm>
            <a:off x="1441254" y="1057275"/>
            <a:ext cx="3083119" cy="400110"/>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11" name="TextBox 15">
            <a:extLst>
              <a:ext uri="{FF2B5EF4-FFF2-40B4-BE49-F238E27FC236}">
                <a16:creationId xmlns:a16="http://schemas.microsoft.com/office/drawing/2014/main" id="{FC81819F-B96C-45D5-9B6A-E6F8E5D3C15B}"/>
              </a:ext>
            </a:extLst>
          </p:cNvPr>
          <p:cNvSpPr txBox="1">
            <a:spLocks noChangeArrowheads="1"/>
          </p:cNvSpPr>
          <p:nvPr/>
        </p:nvSpPr>
        <p:spPr bwMode="auto">
          <a:xfrm>
            <a:off x="1523803" y="1057275"/>
            <a:ext cx="2733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离线培训</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E1F26729-FC53-434A-822D-9D7DA5FF984D}"/>
              </a:ext>
            </a:extLst>
          </p:cNvPr>
          <p:cNvSpPr txBox="1"/>
          <p:nvPr/>
        </p:nvSpPr>
        <p:spPr>
          <a:xfrm>
            <a:off x="1567444" y="1455492"/>
            <a:ext cx="6824080"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产品信息培训；</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模拟装配以对员工进行训练；</a:t>
            </a:r>
            <a:endParaRPr lang="en-US" altLang="zh-CN" dirty="0">
              <a:latin typeface="微软雅黑" panose="020B0503020204020204" pitchFamily="34" charset="-122"/>
              <a:ea typeface="微软雅黑" panose="020B0503020204020204" pitchFamily="34" charset="-122"/>
            </a:endParaRPr>
          </a:p>
        </p:txBody>
      </p:sp>
      <p:sp>
        <p:nvSpPr>
          <p:cNvPr id="14" name="页脚占位符 2">
            <a:extLst>
              <a:ext uri="{FF2B5EF4-FFF2-40B4-BE49-F238E27FC236}">
                <a16:creationId xmlns:a16="http://schemas.microsoft.com/office/drawing/2014/main" id="{A3553DDF-6557-4C08-B669-DF20B4E594AD}"/>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0513331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80">
                                          <p:stCondLst>
                                            <p:cond delay="0"/>
                                          </p:stCondLst>
                                        </p:cTn>
                                        <p:tgtEl>
                                          <p:spTgt spid="13"/>
                                        </p:tgtEl>
                                      </p:cBhvr>
                                    </p:animEffect>
                                    <p:anim calcmode="lin" valueType="num">
                                      <p:cBhvr>
                                        <p:cTn id="1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9" dur="26">
                                          <p:stCondLst>
                                            <p:cond delay="650"/>
                                          </p:stCondLst>
                                        </p:cTn>
                                        <p:tgtEl>
                                          <p:spTgt spid="13"/>
                                        </p:tgtEl>
                                      </p:cBhvr>
                                      <p:to x="100000" y="60000"/>
                                    </p:animScale>
                                    <p:animScale>
                                      <p:cBhvr>
                                        <p:cTn id="20" dur="166" decel="50000">
                                          <p:stCondLst>
                                            <p:cond delay="676"/>
                                          </p:stCondLst>
                                        </p:cTn>
                                        <p:tgtEl>
                                          <p:spTgt spid="13"/>
                                        </p:tgtEl>
                                      </p:cBhvr>
                                      <p:to x="100000" y="100000"/>
                                    </p:animScale>
                                    <p:animScale>
                                      <p:cBhvr>
                                        <p:cTn id="21" dur="26">
                                          <p:stCondLst>
                                            <p:cond delay="1312"/>
                                          </p:stCondLst>
                                        </p:cTn>
                                        <p:tgtEl>
                                          <p:spTgt spid="13"/>
                                        </p:tgtEl>
                                      </p:cBhvr>
                                      <p:to x="100000" y="80000"/>
                                    </p:animScale>
                                    <p:animScale>
                                      <p:cBhvr>
                                        <p:cTn id="22" dur="166" decel="50000">
                                          <p:stCondLst>
                                            <p:cond delay="1338"/>
                                          </p:stCondLst>
                                        </p:cTn>
                                        <p:tgtEl>
                                          <p:spTgt spid="13"/>
                                        </p:tgtEl>
                                      </p:cBhvr>
                                      <p:to x="100000" y="100000"/>
                                    </p:animScale>
                                    <p:animScale>
                                      <p:cBhvr>
                                        <p:cTn id="23" dur="26">
                                          <p:stCondLst>
                                            <p:cond delay="1642"/>
                                          </p:stCondLst>
                                        </p:cTn>
                                        <p:tgtEl>
                                          <p:spTgt spid="13"/>
                                        </p:tgtEl>
                                      </p:cBhvr>
                                      <p:to x="100000" y="90000"/>
                                    </p:animScale>
                                    <p:animScale>
                                      <p:cBhvr>
                                        <p:cTn id="24" dur="166" decel="50000">
                                          <p:stCondLst>
                                            <p:cond delay="1668"/>
                                          </p:stCondLst>
                                        </p:cTn>
                                        <p:tgtEl>
                                          <p:spTgt spid="13"/>
                                        </p:tgtEl>
                                      </p:cBhvr>
                                      <p:to x="100000" y="100000"/>
                                    </p:animScale>
                                    <p:animScale>
                                      <p:cBhvr>
                                        <p:cTn id="25" dur="26">
                                          <p:stCondLst>
                                            <p:cond delay="1808"/>
                                          </p:stCondLst>
                                        </p:cTn>
                                        <p:tgtEl>
                                          <p:spTgt spid="13"/>
                                        </p:tgtEl>
                                      </p:cBhvr>
                                      <p:to x="100000" y="95000"/>
                                    </p:animScale>
                                    <p:animScale>
                                      <p:cBhvr>
                                        <p:cTn id="26" dur="166" decel="50000">
                                          <p:stCondLst>
                                            <p:cond delay="1834"/>
                                          </p:stCondLst>
                                        </p:cTn>
                                        <p:tgtEl>
                                          <p:spTgt spid="1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80">
                                          <p:stCondLst>
                                            <p:cond delay="0"/>
                                          </p:stCondLst>
                                        </p:cTn>
                                        <p:tgtEl>
                                          <p:spTgt spid="8"/>
                                        </p:tgtEl>
                                      </p:cBhvr>
                                    </p:animEffect>
                                    <p:anim calcmode="lin" valueType="num">
                                      <p:cBhvr>
                                        <p:cTn id="3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7" dur="26">
                                          <p:stCondLst>
                                            <p:cond delay="650"/>
                                          </p:stCondLst>
                                        </p:cTn>
                                        <p:tgtEl>
                                          <p:spTgt spid="8"/>
                                        </p:tgtEl>
                                      </p:cBhvr>
                                      <p:to x="100000" y="60000"/>
                                    </p:animScale>
                                    <p:animScale>
                                      <p:cBhvr>
                                        <p:cTn id="38" dur="166" decel="50000">
                                          <p:stCondLst>
                                            <p:cond delay="676"/>
                                          </p:stCondLst>
                                        </p:cTn>
                                        <p:tgtEl>
                                          <p:spTgt spid="8"/>
                                        </p:tgtEl>
                                      </p:cBhvr>
                                      <p:to x="100000" y="100000"/>
                                    </p:animScale>
                                    <p:animScale>
                                      <p:cBhvr>
                                        <p:cTn id="39" dur="26">
                                          <p:stCondLst>
                                            <p:cond delay="1312"/>
                                          </p:stCondLst>
                                        </p:cTn>
                                        <p:tgtEl>
                                          <p:spTgt spid="8"/>
                                        </p:tgtEl>
                                      </p:cBhvr>
                                      <p:to x="100000" y="80000"/>
                                    </p:animScale>
                                    <p:animScale>
                                      <p:cBhvr>
                                        <p:cTn id="40" dur="166" decel="50000">
                                          <p:stCondLst>
                                            <p:cond delay="1338"/>
                                          </p:stCondLst>
                                        </p:cTn>
                                        <p:tgtEl>
                                          <p:spTgt spid="8"/>
                                        </p:tgtEl>
                                      </p:cBhvr>
                                      <p:to x="100000" y="100000"/>
                                    </p:animScale>
                                    <p:animScale>
                                      <p:cBhvr>
                                        <p:cTn id="41" dur="26">
                                          <p:stCondLst>
                                            <p:cond delay="1642"/>
                                          </p:stCondLst>
                                        </p:cTn>
                                        <p:tgtEl>
                                          <p:spTgt spid="8"/>
                                        </p:tgtEl>
                                      </p:cBhvr>
                                      <p:to x="100000" y="90000"/>
                                    </p:animScale>
                                    <p:animScale>
                                      <p:cBhvr>
                                        <p:cTn id="42" dur="166" decel="50000">
                                          <p:stCondLst>
                                            <p:cond delay="1668"/>
                                          </p:stCondLst>
                                        </p:cTn>
                                        <p:tgtEl>
                                          <p:spTgt spid="8"/>
                                        </p:tgtEl>
                                      </p:cBhvr>
                                      <p:to x="100000" y="100000"/>
                                    </p:animScale>
                                    <p:animScale>
                                      <p:cBhvr>
                                        <p:cTn id="43" dur="26">
                                          <p:stCondLst>
                                            <p:cond delay="1808"/>
                                          </p:stCondLst>
                                        </p:cTn>
                                        <p:tgtEl>
                                          <p:spTgt spid="8"/>
                                        </p:tgtEl>
                                      </p:cBhvr>
                                      <p:to x="100000" y="95000"/>
                                    </p:animScale>
                                    <p:animScale>
                                      <p:cBhvr>
                                        <p:cTn id="4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8E18D627-2A5D-48CD-8779-D57E53C20156}"/>
              </a:ext>
            </a:extLst>
          </p:cNvPr>
          <p:cNvSpPr>
            <a:spLocks noGrp="1"/>
          </p:cNvSpPr>
          <p:nvPr>
            <p:ph type="subTitle" idx="4294967295"/>
          </p:nvPr>
        </p:nvSpPr>
        <p:spPr>
          <a:xfrm>
            <a:off x="416925" y="3607254"/>
            <a:ext cx="6840000" cy="1323975"/>
          </a:xfrm>
        </p:spPr>
        <p:txBody>
          <a:bodyPr/>
          <a:lstStyle/>
          <a:p>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项目展示</a:t>
            </a:r>
            <a:endParaRPr lang="en-US" altLang="zh-CN" dirty="0">
              <a:solidFill>
                <a:srgbClr val="262626"/>
              </a:solidFill>
              <a:latin typeface="微软雅黑" panose="020B0503020204020204" pitchFamily="34" charset="-122"/>
              <a:ea typeface="微软雅黑" panose="020B0503020204020204" pitchFamily="34" charset="-122"/>
            </a:endParaRPr>
          </a:p>
          <a:p>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运行视频</a:t>
            </a:r>
            <a:endParaRPr lang="en-US" altLang="zh-CN" dirty="0">
              <a:solidFill>
                <a:srgbClr val="262626"/>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A643E67F-7D6D-4ADD-8B41-3F2F262A1277}"/>
              </a:ext>
            </a:extLst>
          </p:cNvPr>
          <p:cNvSpPr>
            <a:spLocks noGrp="1"/>
          </p:cNvSpPr>
          <p:nvPr>
            <p:ph type="title"/>
          </p:nvPr>
        </p:nvSpPr>
        <p:spPr>
          <a:xfrm>
            <a:off x="416925" y="2016847"/>
            <a:ext cx="6840000" cy="1233900"/>
          </a:xfrm>
        </p:spPr>
        <p:txBody>
          <a:bodyPr/>
          <a:lstStyle/>
          <a:p>
            <a:r>
              <a:rPr lang="zh-CN" altLang="en-US" sz="5400" dirty="0">
                <a:latin typeface="微软雅黑" panose="020B0503020204020204" pitchFamily="34" charset="-122"/>
                <a:ea typeface="微软雅黑" panose="020B0503020204020204" pitchFamily="34" charset="-122"/>
              </a:rPr>
              <a:t>研究成果</a:t>
            </a:r>
          </a:p>
        </p:txBody>
      </p:sp>
    </p:spTree>
    <p:extLst>
      <p:ext uri="{BB962C8B-B14F-4D97-AF65-F5344CB8AC3E}">
        <p14:creationId xmlns:p14="http://schemas.microsoft.com/office/powerpoint/2010/main" val="2424742204"/>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48DC377-E68C-4DE5-A872-0F82A39778FB}"/>
              </a:ext>
            </a:extLst>
          </p:cNvPr>
          <p:cNvGrpSpPr/>
          <p:nvPr/>
        </p:nvGrpSpPr>
        <p:grpSpPr>
          <a:xfrm>
            <a:off x="5617772" y="875353"/>
            <a:ext cx="1718456" cy="458489"/>
            <a:chOff x="2645777" y="1428360"/>
            <a:chExt cx="1523389" cy="914033"/>
          </a:xfrm>
          <a:solidFill>
            <a:schemeClr val="accent6">
              <a:lumMod val="60000"/>
              <a:lumOff val="40000"/>
            </a:schemeClr>
          </a:solidFill>
        </p:grpSpPr>
        <p:sp>
          <p:nvSpPr>
            <p:cNvPr id="13" name="矩形 12">
              <a:extLst>
                <a:ext uri="{FF2B5EF4-FFF2-40B4-BE49-F238E27FC236}">
                  <a16:creationId xmlns:a16="http://schemas.microsoft.com/office/drawing/2014/main" id="{3860FA64-CE0D-45EA-AD86-9EA37B3EE40C}"/>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14" name="文本框 25">
              <a:extLst>
                <a:ext uri="{FF2B5EF4-FFF2-40B4-BE49-F238E27FC236}">
                  <a16:creationId xmlns:a16="http://schemas.microsoft.com/office/drawing/2014/main" id="{F3CB0686-8AB3-4981-A563-F623C86F3CE3}"/>
                </a:ext>
              </a:extLst>
            </p:cNvPr>
            <p:cNvSpPr txBox="1"/>
            <p:nvPr/>
          </p:nvSpPr>
          <p:spPr>
            <a:xfrm>
              <a:off x="2669084" y="1575354"/>
              <a:ext cx="1477442" cy="613577"/>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装配台实体</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69BA6058-0924-4869-8127-43AF0FDE4FE7}"/>
              </a:ext>
            </a:extLst>
          </p:cNvPr>
          <p:cNvSpPr/>
          <p:nvPr/>
        </p:nvSpPr>
        <p:spPr bwMode="auto">
          <a:xfrm>
            <a:off x="0" y="4321377"/>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solidFill>
                  <a:srgbClr val="262626"/>
                </a:solidFill>
                <a:latin typeface="微软雅黑" panose="020B0503020204020204" pitchFamily="34" charset="-122"/>
                <a:ea typeface="微软雅黑" panose="020B0503020204020204" pitchFamily="34" charset="-122"/>
              </a:rPr>
              <a:t>项目展示</a:t>
            </a:r>
            <a:endParaRPr lang="zh-CN" altLang="en-US" sz="2400" b="1"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3116894379"/>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项目创新点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500" b="1" dirty="0">
                          <a:solidFill>
                            <a:schemeClr val="tx1"/>
                          </a:solidFill>
                          <a:highlight>
                            <a:srgbClr val="FFFF00"/>
                          </a:highlight>
                          <a:latin typeface="微软雅黑" pitchFamily="34" charset="-122"/>
                          <a:ea typeface="微软雅黑" pitchFamily="34" charset="-122"/>
                        </a:rPr>
                        <a:t>5.</a:t>
                      </a:r>
                      <a:endParaRPr lang="de-DE" sz="1500" b="1" dirty="0">
                        <a:solidFill>
                          <a:schemeClr val="tx1"/>
                        </a:solidFill>
                        <a:highlight>
                          <a:srgbClr val="FFFF00"/>
                        </a:highlight>
                        <a:latin typeface="微软雅黑" pitchFamily="34" charset="-122"/>
                        <a:ea typeface="微软雅黑" pitchFamily="34" charset="-122"/>
                      </a:endParaRP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Bef>
                          <a:spcPts val="0"/>
                        </a:spcBef>
                      </a:pPr>
                      <a:r>
                        <a:rPr lang="zh-CN" altLang="en-US" sz="1600" b="1" dirty="0">
                          <a:latin typeface="微软雅黑" panose="020B0503020204020204" pitchFamily="34" charset="-122"/>
                          <a:ea typeface="微软雅黑" panose="020B0503020204020204" pitchFamily="34" charset="-122"/>
                        </a:rPr>
                        <a:t>研究成果</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8" name="图片 7">
            <a:extLst>
              <a:ext uri="{FF2B5EF4-FFF2-40B4-BE49-F238E27FC236}">
                <a16:creationId xmlns:a16="http://schemas.microsoft.com/office/drawing/2014/main" id="{089ED95E-07B8-4CF3-9602-513B8AEFB5AF}"/>
              </a:ext>
            </a:extLst>
          </p:cNvPr>
          <p:cNvPicPr>
            <a:picLocks noChangeAspect="1"/>
          </p:cNvPicPr>
          <p:nvPr/>
        </p:nvPicPr>
        <p:blipFill>
          <a:blip r:embed="rId3"/>
          <a:stretch>
            <a:fillRect/>
          </a:stretch>
        </p:blipFill>
        <p:spPr>
          <a:xfrm>
            <a:off x="1361559" y="829724"/>
            <a:ext cx="4149530" cy="3282103"/>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7DD49CF0-5B64-4F22-ADF8-331CA87890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642" y="1072981"/>
            <a:ext cx="7468358" cy="4364906"/>
          </a:xfrm>
          <a:prstGeom prst="rect">
            <a:avLst/>
          </a:prstGeom>
          <a:noFill/>
          <a:ln>
            <a:noFill/>
          </a:ln>
        </p:spPr>
      </p:pic>
      <p:pic>
        <p:nvPicPr>
          <p:cNvPr id="10" name="图片 9">
            <a:extLst>
              <a:ext uri="{FF2B5EF4-FFF2-40B4-BE49-F238E27FC236}">
                <a16:creationId xmlns:a16="http://schemas.microsoft.com/office/drawing/2014/main" id="{B1D5A450-E078-4A4E-AEB1-DB1087BDB47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23459" y="2314051"/>
            <a:ext cx="7220466" cy="4311397"/>
          </a:xfrm>
          <a:prstGeom prst="rect">
            <a:avLst/>
          </a:prstGeom>
        </p:spPr>
      </p:pic>
      <p:pic>
        <p:nvPicPr>
          <p:cNvPr id="11" name="图片 10">
            <a:extLst>
              <a:ext uri="{FF2B5EF4-FFF2-40B4-BE49-F238E27FC236}">
                <a16:creationId xmlns:a16="http://schemas.microsoft.com/office/drawing/2014/main" id="{595C5352-9198-40C4-9C63-530E331FC06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51"/>
          <a:stretch/>
        </p:blipFill>
        <p:spPr>
          <a:xfrm>
            <a:off x="2462035" y="1757980"/>
            <a:ext cx="6726274" cy="3861858"/>
          </a:xfrm>
          <a:prstGeom prst="rect">
            <a:avLst/>
          </a:prstGeom>
        </p:spPr>
      </p:pic>
      <p:grpSp>
        <p:nvGrpSpPr>
          <p:cNvPr id="15" name="组合 14">
            <a:extLst>
              <a:ext uri="{FF2B5EF4-FFF2-40B4-BE49-F238E27FC236}">
                <a16:creationId xmlns:a16="http://schemas.microsoft.com/office/drawing/2014/main" id="{0B05508B-E972-4526-ACF6-8A4BB6387234}"/>
              </a:ext>
            </a:extLst>
          </p:cNvPr>
          <p:cNvGrpSpPr/>
          <p:nvPr/>
        </p:nvGrpSpPr>
        <p:grpSpPr>
          <a:xfrm>
            <a:off x="6491539" y="1914110"/>
            <a:ext cx="1718456" cy="458489"/>
            <a:chOff x="2645777" y="1428360"/>
            <a:chExt cx="1523389" cy="914033"/>
          </a:xfrm>
          <a:solidFill>
            <a:schemeClr val="accent6">
              <a:lumMod val="60000"/>
              <a:lumOff val="40000"/>
            </a:schemeClr>
          </a:solidFill>
        </p:grpSpPr>
        <p:sp>
          <p:nvSpPr>
            <p:cNvPr id="16" name="矩形 15">
              <a:extLst>
                <a:ext uri="{FF2B5EF4-FFF2-40B4-BE49-F238E27FC236}">
                  <a16:creationId xmlns:a16="http://schemas.microsoft.com/office/drawing/2014/main" id="{A578C36D-911A-4059-9C85-63BDE046E26D}"/>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17" name="文本框 25">
              <a:extLst>
                <a:ext uri="{FF2B5EF4-FFF2-40B4-BE49-F238E27FC236}">
                  <a16:creationId xmlns:a16="http://schemas.microsoft.com/office/drawing/2014/main" id="{AC1DCDA1-6397-4CD9-8C2C-3D8D3CD311B9}"/>
                </a:ext>
              </a:extLst>
            </p:cNvPr>
            <p:cNvSpPr txBox="1"/>
            <p:nvPr/>
          </p:nvSpPr>
          <p:spPr>
            <a:xfrm>
              <a:off x="2669084" y="1575354"/>
              <a:ext cx="1477442" cy="613577"/>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数据报表系统</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C6D898A4-7D26-4BF6-94FE-8EF53120CEE3}"/>
              </a:ext>
            </a:extLst>
          </p:cNvPr>
          <p:cNvGrpSpPr/>
          <p:nvPr/>
        </p:nvGrpSpPr>
        <p:grpSpPr>
          <a:xfrm>
            <a:off x="1807772" y="919610"/>
            <a:ext cx="1718456" cy="458489"/>
            <a:chOff x="2645777" y="1428360"/>
            <a:chExt cx="1523389" cy="914033"/>
          </a:xfrm>
          <a:solidFill>
            <a:schemeClr val="accent6">
              <a:lumMod val="60000"/>
              <a:lumOff val="40000"/>
            </a:schemeClr>
          </a:solidFill>
        </p:grpSpPr>
        <p:sp>
          <p:nvSpPr>
            <p:cNvPr id="19" name="矩形 18">
              <a:extLst>
                <a:ext uri="{FF2B5EF4-FFF2-40B4-BE49-F238E27FC236}">
                  <a16:creationId xmlns:a16="http://schemas.microsoft.com/office/drawing/2014/main" id="{B0E7C81D-089E-4783-A2E5-F7B720CFA98A}"/>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20" name="文本框 25">
              <a:extLst>
                <a:ext uri="{FF2B5EF4-FFF2-40B4-BE49-F238E27FC236}">
                  <a16:creationId xmlns:a16="http://schemas.microsoft.com/office/drawing/2014/main" id="{CE66F819-65FF-4DFE-90CB-D387D3AE1884}"/>
                </a:ext>
              </a:extLst>
            </p:cNvPr>
            <p:cNvSpPr txBox="1"/>
            <p:nvPr/>
          </p:nvSpPr>
          <p:spPr>
            <a:xfrm>
              <a:off x="2669084" y="1575354"/>
              <a:ext cx="1477442" cy="613577"/>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管理员系统</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48371C0C-4381-49C3-9F42-68AF1BB23732}"/>
              </a:ext>
            </a:extLst>
          </p:cNvPr>
          <p:cNvGrpSpPr/>
          <p:nvPr/>
        </p:nvGrpSpPr>
        <p:grpSpPr>
          <a:xfrm>
            <a:off x="1602807" y="5893641"/>
            <a:ext cx="1718456" cy="458489"/>
            <a:chOff x="2645777" y="1428360"/>
            <a:chExt cx="1523389" cy="914033"/>
          </a:xfrm>
          <a:solidFill>
            <a:schemeClr val="accent6">
              <a:lumMod val="60000"/>
              <a:lumOff val="40000"/>
            </a:schemeClr>
          </a:solidFill>
        </p:grpSpPr>
        <p:sp>
          <p:nvSpPr>
            <p:cNvPr id="22" name="矩形 21">
              <a:extLst>
                <a:ext uri="{FF2B5EF4-FFF2-40B4-BE49-F238E27FC236}">
                  <a16:creationId xmlns:a16="http://schemas.microsoft.com/office/drawing/2014/main" id="{7899254C-7BAA-446D-8B8E-EE3A7D9640FC}"/>
                </a:ext>
              </a:extLst>
            </p:cNvPr>
            <p:cNvSpPr/>
            <p:nvPr/>
          </p:nvSpPr>
          <p:spPr>
            <a:xfrm>
              <a:off x="2645777" y="1428360"/>
              <a:ext cx="1523389" cy="914033"/>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400" dirty="0"/>
            </a:p>
          </p:txBody>
        </p:sp>
        <p:sp>
          <p:nvSpPr>
            <p:cNvPr id="23" name="文本框 25">
              <a:extLst>
                <a:ext uri="{FF2B5EF4-FFF2-40B4-BE49-F238E27FC236}">
                  <a16:creationId xmlns:a16="http://schemas.microsoft.com/office/drawing/2014/main" id="{44CD26CD-91DA-43C7-9044-84587C7FB09C}"/>
                </a:ext>
              </a:extLst>
            </p:cNvPr>
            <p:cNvSpPr txBox="1"/>
            <p:nvPr/>
          </p:nvSpPr>
          <p:spPr>
            <a:xfrm>
              <a:off x="2669084" y="1575354"/>
              <a:ext cx="1477442" cy="613577"/>
            </a:xfrm>
            <a:prstGeom prst="rect">
              <a:avLst/>
            </a:prstGeom>
            <a:grp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用户系统</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24" name="页脚占位符 2">
            <a:extLst>
              <a:ext uri="{FF2B5EF4-FFF2-40B4-BE49-F238E27FC236}">
                <a16:creationId xmlns:a16="http://schemas.microsoft.com/office/drawing/2014/main" id="{F91ED392-CFF5-410C-BC0A-2B21D5302971}"/>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41590558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par>
                                <p:cTn id="33" presetID="14"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9BA6058-0924-4869-8127-43AF0FDE4FE7}"/>
              </a:ext>
            </a:extLst>
          </p:cNvPr>
          <p:cNvSpPr/>
          <p:nvPr/>
        </p:nvSpPr>
        <p:spPr bwMode="auto">
          <a:xfrm>
            <a:off x="0" y="4321377"/>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solidFill>
                  <a:srgbClr val="262626"/>
                </a:solidFill>
                <a:latin typeface="微软雅黑" panose="020B0503020204020204" pitchFamily="34" charset="-122"/>
                <a:ea typeface="微软雅黑" panose="020B0503020204020204" pitchFamily="34" charset="-122"/>
              </a:rPr>
              <a:t>运行视频</a:t>
            </a:r>
            <a:endParaRPr lang="zh-CN" altLang="en-US" sz="2400" b="1"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项目创新点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500" b="1" dirty="0">
                          <a:solidFill>
                            <a:schemeClr val="tx1"/>
                          </a:solidFill>
                          <a:highlight>
                            <a:srgbClr val="FFFF00"/>
                          </a:highlight>
                          <a:latin typeface="微软雅黑" pitchFamily="34" charset="-122"/>
                          <a:ea typeface="微软雅黑" pitchFamily="34" charset="-122"/>
                        </a:rPr>
                        <a:t>5.</a:t>
                      </a:r>
                      <a:endParaRPr lang="de-DE" sz="1500" b="1" dirty="0">
                        <a:solidFill>
                          <a:schemeClr val="tx1"/>
                        </a:solidFill>
                        <a:highlight>
                          <a:srgbClr val="FFFF00"/>
                        </a:highlight>
                        <a:latin typeface="微软雅黑" pitchFamily="34" charset="-122"/>
                        <a:ea typeface="微软雅黑" pitchFamily="34" charset="-122"/>
                      </a:endParaRP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Bef>
                          <a:spcPts val="0"/>
                        </a:spcBef>
                      </a:pPr>
                      <a:r>
                        <a:rPr lang="zh-CN" altLang="en-US" sz="1600" b="1" dirty="0">
                          <a:latin typeface="微软雅黑" panose="020B0503020204020204" pitchFamily="34" charset="-122"/>
                          <a:ea typeface="微软雅黑" panose="020B0503020204020204" pitchFamily="34" charset="-122"/>
                        </a:rPr>
                        <a:t>研究成果</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页脚占位符 2">
            <a:extLst>
              <a:ext uri="{FF2B5EF4-FFF2-40B4-BE49-F238E27FC236}">
                <a16:creationId xmlns:a16="http://schemas.microsoft.com/office/drawing/2014/main" id="{58BD17F8-BDCC-477F-A0FD-D9157A6961B3}"/>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7722071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8E18D627-2A5D-48CD-8779-D57E53C20156}"/>
              </a:ext>
            </a:extLst>
          </p:cNvPr>
          <p:cNvSpPr>
            <a:spLocks noGrp="1"/>
          </p:cNvSpPr>
          <p:nvPr>
            <p:ph type="subTitle" idx="4294967295"/>
          </p:nvPr>
        </p:nvSpPr>
        <p:spPr>
          <a:xfrm>
            <a:off x="416925" y="3607254"/>
            <a:ext cx="6840000" cy="1323975"/>
          </a:xfrm>
        </p:spPr>
        <p:txBody>
          <a:bodyPr/>
          <a:lstStyle/>
          <a:p>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项目总结</a:t>
            </a:r>
            <a:endParaRPr lang="en-US" altLang="zh-CN" dirty="0">
              <a:solidFill>
                <a:srgbClr val="262626"/>
              </a:solidFill>
              <a:latin typeface="微软雅黑" panose="020B0503020204020204" pitchFamily="34" charset="-122"/>
              <a:ea typeface="微软雅黑" panose="020B0503020204020204" pitchFamily="34" charset="-122"/>
            </a:endParaRPr>
          </a:p>
          <a:p>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未来展望</a:t>
            </a:r>
            <a:endParaRPr lang="en-US" altLang="zh-CN" dirty="0">
              <a:solidFill>
                <a:srgbClr val="262626"/>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A643E67F-7D6D-4ADD-8B41-3F2F262A1277}"/>
              </a:ext>
            </a:extLst>
          </p:cNvPr>
          <p:cNvSpPr>
            <a:spLocks noGrp="1"/>
          </p:cNvSpPr>
          <p:nvPr>
            <p:ph type="title"/>
          </p:nvPr>
        </p:nvSpPr>
        <p:spPr>
          <a:xfrm>
            <a:off x="416925" y="2016847"/>
            <a:ext cx="6840000" cy="1233900"/>
          </a:xfrm>
        </p:spPr>
        <p:txBody>
          <a:bodyPr/>
          <a:lstStyle/>
          <a:p>
            <a:r>
              <a:rPr lang="zh-CN" altLang="en-US" sz="5400" dirty="0">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3249023288"/>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CA497C7-EE54-4746-BABF-3D2B89668750}"/>
              </a:ext>
            </a:extLst>
          </p:cNvPr>
          <p:cNvSpPr/>
          <p:nvPr/>
        </p:nvSpPr>
        <p:spPr bwMode="auto">
          <a:xfrm>
            <a:off x="0" y="5223669"/>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solidFill>
                  <a:srgbClr val="262626"/>
                </a:solidFill>
                <a:latin typeface="微软雅黑" panose="020B0503020204020204" pitchFamily="34" charset="-122"/>
                <a:ea typeface="微软雅黑" panose="020B0503020204020204" pitchFamily="34" charset="-122"/>
              </a:rPr>
              <a:t>项目总结</a:t>
            </a:r>
            <a:endParaRPr lang="zh-CN" altLang="en-US" sz="2400" b="1"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3896761931"/>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项目创新点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kern="1200" dirty="0">
                          <a:solidFill>
                            <a:schemeClr val="accent3">
                              <a:lumMod val="75000"/>
                            </a:schemeClr>
                          </a:solidFill>
                          <a:latin typeface="微软雅黑" pitchFamily="34" charset="-122"/>
                          <a:ea typeface="微软雅黑" pitchFamily="34" charset="-122"/>
                          <a:cs typeface="+mn-cs"/>
                        </a:rPr>
                        <a:t>5.</a:t>
                      </a:r>
                      <a:endParaRPr lang="de-DE" sz="1400" b="0" kern="1200" dirty="0">
                        <a:solidFill>
                          <a:schemeClr val="accent3">
                            <a:lumMod val="75000"/>
                          </a:schemeClr>
                        </a:solidFill>
                        <a:latin typeface="微软雅黑" pitchFamily="34" charset="-122"/>
                        <a:ea typeface="微软雅黑" pitchFamily="34" charset="-122"/>
                        <a:cs typeface="+mn-cs"/>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研究成果</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500" b="1" dirty="0">
                          <a:solidFill>
                            <a:schemeClr val="tx1"/>
                          </a:solidFill>
                          <a:highlight>
                            <a:srgbClr val="FFFF00"/>
                          </a:highlight>
                          <a:latin typeface="微软雅黑" pitchFamily="34" charset="-122"/>
                          <a:ea typeface="微软雅黑" pitchFamily="34" charset="-122"/>
                        </a:rPr>
                        <a:t>6.</a:t>
                      </a:r>
                      <a:endParaRPr lang="de-DE" sz="1500" b="1" dirty="0">
                        <a:solidFill>
                          <a:schemeClr val="tx1"/>
                        </a:solidFill>
                        <a:highlight>
                          <a:srgbClr val="FFFF00"/>
                        </a:highlight>
                        <a:latin typeface="微软雅黑" pitchFamily="34" charset="-122"/>
                        <a:ea typeface="微软雅黑" pitchFamily="34" charset="-122"/>
                      </a:endParaRP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总结与展望</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34" name="Group 18">
            <a:extLst>
              <a:ext uri="{FF2B5EF4-FFF2-40B4-BE49-F238E27FC236}">
                <a16:creationId xmlns:a16="http://schemas.microsoft.com/office/drawing/2014/main" id="{71B4B688-4C59-4610-8A34-C5C295EC08F3}"/>
              </a:ext>
            </a:extLst>
          </p:cNvPr>
          <p:cNvGrpSpPr>
            <a:grpSpLocks/>
          </p:cNvGrpSpPr>
          <p:nvPr/>
        </p:nvGrpSpPr>
        <p:grpSpPr bwMode="auto">
          <a:xfrm>
            <a:off x="1398316" y="1000124"/>
            <a:ext cx="2170395" cy="2495551"/>
            <a:chOff x="1699846" y="1708902"/>
            <a:chExt cx="2170030" cy="3046300"/>
          </a:xfrm>
        </p:grpSpPr>
        <p:grpSp>
          <p:nvGrpSpPr>
            <p:cNvPr id="35" name="Group 11">
              <a:extLst>
                <a:ext uri="{FF2B5EF4-FFF2-40B4-BE49-F238E27FC236}">
                  <a16:creationId xmlns:a16="http://schemas.microsoft.com/office/drawing/2014/main" id="{A5CA3EA4-15DA-4E3B-8595-51F791BEA207}"/>
                </a:ext>
              </a:extLst>
            </p:cNvPr>
            <p:cNvGrpSpPr>
              <a:grpSpLocks/>
            </p:cNvGrpSpPr>
            <p:nvPr/>
          </p:nvGrpSpPr>
          <p:grpSpPr bwMode="auto">
            <a:xfrm>
              <a:off x="1699846" y="1708902"/>
              <a:ext cx="2170030" cy="1060478"/>
              <a:chOff x="2054226" y="646124"/>
              <a:chExt cx="7013406" cy="3427402"/>
            </a:xfrm>
          </p:grpSpPr>
          <p:sp>
            <p:nvSpPr>
              <p:cNvPr id="39" name="Freeform 6">
                <a:extLst>
                  <a:ext uri="{FF2B5EF4-FFF2-40B4-BE49-F238E27FC236}">
                    <a16:creationId xmlns:a16="http://schemas.microsoft.com/office/drawing/2014/main" id="{3CE36CE7-785C-4597-8A28-B2CA0DF7D301}"/>
                  </a:ext>
                </a:extLst>
              </p:cNvPr>
              <p:cNvSpPr>
                <a:spLocks noChangeArrowheads="1"/>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453D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tLang="en-US">
                  <a:solidFill>
                    <a:schemeClr val="bg1"/>
                  </a:solidFill>
                  <a:latin typeface="Source Sans Pro" panose="020B0503030403020204" pitchFamily="34" charset="0"/>
                </a:endParaRPr>
              </a:p>
            </p:txBody>
          </p:sp>
          <p:sp>
            <p:nvSpPr>
              <p:cNvPr id="40" name="Freeform 7">
                <a:extLst>
                  <a:ext uri="{FF2B5EF4-FFF2-40B4-BE49-F238E27FC236}">
                    <a16:creationId xmlns:a16="http://schemas.microsoft.com/office/drawing/2014/main" id="{3EC8EEA6-1E13-4E63-B499-923B16083EA4}"/>
                  </a:ext>
                </a:extLst>
              </p:cNvPr>
              <p:cNvSpPr>
                <a:spLocks noChangeArrowheads="1"/>
              </p:cNvSpPr>
              <p:nvPr/>
            </p:nvSpPr>
            <p:spPr bwMode="auto">
              <a:xfrm>
                <a:off x="2054226" y="646124"/>
                <a:ext cx="7013406" cy="3273413"/>
              </a:xfrm>
              <a:custGeom>
                <a:avLst/>
                <a:gdLst>
                  <a:gd name="T0" fmla="*/ 0 w 9699"/>
                  <a:gd name="T1" fmla="*/ 1847 h 10629"/>
                  <a:gd name="T2" fmla="*/ 9699 w 9699"/>
                  <a:gd name="T3" fmla="*/ 0 h 10629"/>
                  <a:gd name="T4" fmla="*/ 9611 w 9699"/>
                  <a:gd name="T5" fmla="*/ 10629 h 10629"/>
                  <a:gd name="T6" fmla="*/ 494 w 9699"/>
                  <a:gd name="T7" fmla="*/ 10629 h 10629"/>
                  <a:gd name="T8" fmla="*/ 0 w 9699"/>
                  <a:gd name="T9" fmla="*/ 1847 h 10629"/>
                </a:gdLst>
                <a:ahLst/>
                <a:cxnLst>
                  <a:cxn ang="0">
                    <a:pos x="T0" y="T1"/>
                  </a:cxn>
                  <a:cxn ang="0">
                    <a:pos x="T2" y="T3"/>
                  </a:cxn>
                  <a:cxn ang="0">
                    <a:pos x="T4" y="T5"/>
                  </a:cxn>
                  <a:cxn ang="0">
                    <a:pos x="T6" y="T7"/>
                  </a:cxn>
                  <a:cxn ang="0">
                    <a:pos x="T8" y="T9"/>
                  </a:cxn>
                </a:cxnLst>
                <a:rect l="0" t="0"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274320" tIns="0" bIns="0" anchor="ctr"/>
              <a:lstStyle/>
              <a:p>
                <a:pPr>
                  <a:lnSpc>
                    <a:spcPct val="80000"/>
                  </a:lnSpc>
                </a:pPr>
                <a:endParaRPr lang="en-US" altLang="en-US" sz="2400" dirty="0">
                  <a:solidFill>
                    <a:schemeClr val="bg1"/>
                  </a:solidFill>
                  <a:latin typeface="Source Sans Pro" panose="020B0503030403020204" pitchFamily="34" charset="0"/>
                </a:endParaRPr>
              </a:p>
            </p:txBody>
          </p:sp>
        </p:grpSp>
        <p:sp>
          <p:nvSpPr>
            <p:cNvPr id="37" name="Rectangle 16">
              <a:extLst>
                <a:ext uri="{FF2B5EF4-FFF2-40B4-BE49-F238E27FC236}">
                  <a16:creationId xmlns:a16="http://schemas.microsoft.com/office/drawing/2014/main" id="{8267394B-4144-4258-8B30-6A1440C4C49B}"/>
                </a:ext>
              </a:extLst>
            </p:cNvPr>
            <p:cNvSpPr>
              <a:spLocks noChangeArrowheads="1"/>
            </p:cNvSpPr>
            <p:nvPr/>
          </p:nvSpPr>
          <p:spPr bwMode="auto">
            <a:xfrm>
              <a:off x="1817859" y="2714239"/>
              <a:ext cx="2030183" cy="2040963"/>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Aft>
                  <a:spcPts val="800"/>
                </a:spcAft>
                <a:buClr>
                  <a:schemeClr val="accent1"/>
                </a:buClr>
                <a:buFont typeface="Arial" panose="020B0604020202020204" pitchFamily="34" charset="0"/>
                <a:buChar char="•"/>
              </a:pPr>
              <a:endParaRPr lang="en-US" altLang="en-US" sz="1200">
                <a:solidFill>
                  <a:schemeClr val="bg1"/>
                </a:solidFill>
                <a:latin typeface="Source Sans Pro" panose="020B0503030403020204" pitchFamily="34" charset="0"/>
              </a:endParaRPr>
            </a:p>
          </p:txBody>
        </p:sp>
      </p:grpSp>
      <p:grpSp>
        <p:nvGrpSpPr>
          <p:cNvPr id="41" name="Group 19">
            <a:extLst>
              <a:ext uri="{FF2B5EF4-FFF2-40B4-BE49-F238E27FC236}">
                <a16:creationId xmlns:a16="http://schemas.microsoft.com/office/drawing/2014/main" id="{CED155A4-9D80-4048-9D61-710FC59E351B}"/>
              </a:ext>
            </a:extLst>
          </p:cNvPr>
          <p:cNvGrpSpPr>
            <a:grpSpLocks/>
          </p:cNvGrpSpPr>
          <p:nvPr/>
        </p:nvGrpSpPr>
        <p:grpSpPr bwMode="auto">
          <a:xfrm>
            <a:off x="3985860" y="1000122"/>
            <a:ext cx="2170395" cy="2495553"/>
            <a:chOff x="1699846" y="1980966"/>
            <a:chExt cx="2170030" cy="2495572"/>
          </a:xfrm>
        </p:grpSpPr>
        <p:grpSp>
          <p:nvGrpSpPr>
            <p:cNvPr id="42" name="Group 20">
              <a:extLst>
                <a:ext uri="{FF2B5EF4-FFF2-40B4-BE49-F238E27FC236}">
                  <a16:creationId xmlns:a16="http://schemas.microsoft.com/office/drawing/2014/main" id="{60E0E076-B1A1-4F4E-B29D-098383375C1B}"/>
                </a:ext>
              </a:extLst>
            </p:cNvPr>
            <p:cNvGrpSpPr>
              <a:grpSpLocks/>
            </p:cNvGrpSpPr>
            <p:nvPr/>
          </p:nvGrpSpPr>
          <p:grpSpPr bwMode="auto">
            <a:xfrm>
              <a:off x="1699846" y="1980966"/>
              <a:ext cx="2170030" cy="788414"/>
              <a:chOff x="2054226" y="1525419"/>
              <a:chExt cx="7013406" cy="2548107"/>
            </a:xfrm>
          </p:grpSpPr>
          <p:sp>
            <p:nvSpPr>
              <p:cNvPr id="46" name="Freeform 6">
                <a:extLst>
                  <a:ext uri="{FF2B5EF4-FFF2-40B4-BE49-F238E27FC236}">
                    <a16:creationId xmlns:a16="http://schemas.microsoft.com/office/drawing/2014/main" id="{14BC6628-6E45-4A6B-846B-860DEC8F0534}"/>
                  </a:ext>
                </a:extLst>
              </p:cNvPr>
              <p:cNvSpPr>
                <a:spLocks noChangeArrowheads="1"/>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3871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tLang="en-US">
                  <a:solidFill>
                    <a:schemeClr val="bg1"/>
                  </a:solidFill>
                  <a:latin typeface="Source Sans Pro" panose="020B0503030403020204" pitchFamily="34" charset="0"/>
                </a:endParaRPr>
              </a:p>
            </p:txBody>
          </p:sp>
          <p:sp>
            <p:nvSpPr>
              <p:cNvPr id="47" name="Freeform 7">
                <a:extLst>
                  <a:ext uri="{FF2B5EF4-FFF2-40B4-BE49-F238E27FC236}">
                    <a16:creationId xmlns:a16="http://schemas.microsoft.com/office/drawing/2014/main" id="{B7D65187-00D4-4710-A4FE-DB1EA2947996}"/>
                  </a:ext>
                </a:extLst>
              </p:cNvPr>
              <p:cNvSpPr>
                <a:spLocks noChangeArrowheads="1"/>
              </p:cNvSpPr>
              <p:nvPr/>
            </p:nvSpPr>
            <p:spPr bwMode="auto">
              <a:xfrm>
                <a:off x="2054226" y="1525419"/>
                <a:ext cx="7013406" cy="2394114"/>
              </a:xfrm>
              <a:custGeom>
                <a:avLst/>
                <a:gdLst>
                  <a:gd name="T0" fmla="*/ 0 w 9699"/>
                  <a:gd name="T1" fmla="*/ 1847 h 10629"/>
                  <a:gd name="T2" fmla="*/ 9699 w 9699"/>
                  <a:gd name="T3" fmla="*/ 0 h 10629"/>
                  <a:gd name="T4" fmla="*/ 9611 w 9699"/>
                  <a:gd name="T5" fmla="*/ 10629 h 10629"/>
                  <a:gd name="T6" fmla="*/ 494 w 9699"/>
                  <a:gd name="T7" fmla="*/ 10629 h 10629"/>
                  <a:gd name="T8" fmla="*/ 0 w 9699"/>
                  <a:gd name="T9" fmla="*/ 1847 h 10629"/>
                </a:gdLst>
                <a:ahLst/>
                <a:cxnLst>
                  <a:cxn ang="0">
                    <a:pos x="T0" y="T1"/>
                  </a:cxn>
                  <a:cxn ang="0">
                    <a:pos x="T2" y="T3"/>
                  </a:cxn>
                  <a:cxn ang="0">
                    <a:pos x="T4" y="T5"/>
                  </a:cxn>
                  <a:cxn ang="0">
                    <a:pos x="T6" y="T7"/>
                  </a:cxn>
                  <a:cxn ang="0">
                    <a:pos x="T8" y="T9"/>
                  </a:cxn>
                </a:cxnLst>
                <a:rect l="0" t="0"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274320" tIns="0" bIns="0" anchor="ctr"/>
              <a:lstStyle/>
              <a:p>
                <a:pPr>
                  <a:lnSpc>
                    <a:spcPct val="80000"/>
                  </a:lnSpc>
                </a:pPr>
                <a:endParaRPr lang="en-US" altLang="en-US" sz="2400">
                  <a:solidFill>
                    <a:schemeClr val="bg1"/>
                  </a:solidFill>
                  <a:latin typeface="Source Sans Pro" panose="020B0503030403020204" pitchFamily="34" charset="0"/>
                </a:endParaRPr>
              </a:p>
            </p:txBody>
          </p:sp>
        </p:grpSp>
        <p:sp>
          <p:nvSpPr>
            <p:cNvPr id="44" name="Rectangle 22">
              <a:extLst>
                <a:ext uri="{FF2B5EF4-FFF2-40B4-BE49-F238E27FC236}">
                  <a16:creationId xmlns:a16="http://schemas.microsoft.com/office/drawing/2014/main" id="{7535C603-9FEC-4CCA-BC8E-04DB8F90F9C7}"/>
                </a:ext>
              </a:extLst>
            </p:cNvPr>
            <p:cNvSpPr>
              <a:spLocks noChangeArrowheads="1"/>
            </p:cNvSpPr>
            <p:nvPr/>
          </p:nvSpPr>
          <p:spPr bwMode="auto">
            <a:xfrm>
              <a:off x="1817859" y="2714240"/>
              <a:ext cx="2030183" cy="1762298"/>
            </a:xfrm>
            <a:prstGeom prst="rect">
              <a:avLst/>
            </a:prstGeom>
            <a:solidFill>
              <a:schemeClr val="accent2">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Aft>
                  <a:spcPts val="800"/>
                </a:spcAft>
                <a:buClr>
                  <a:schemeClr val="accent1"/>
                </a:buClr>
                <a:buFont typeface="Arial" panose="020B0604020202020204" pitchFamily="34" charset="0"/>
                <a:buChar char="•"/>
              </a:pPr>
              <a:endParaRPr lang="en-US" altLang="en-US" sz="1200">
                <a:solidFill>
                  <a:schemeClr val="bg1"/>
                </a:solidFill>
                <a:latin typeface="Source Sans Pro" panose="020B0503030403020204" pitchFamily="34" charset="0"/>
              </a:endParaRPr>
            </a:p>
          </p:txBody>
        </p:sp>
      </p:grpSp>
      <p:sp>
        <p:nvSpPr>
          <p:cNvPr id="55" name="矩形 35">
            <a:extLst>
              <a:ext uri="{FF2B5EF4-FFF2-40B4-BE49-F238E27FC236}">
                <a16:creationId xmlns:a16="http://schemas.microsoft.com/office/drawing/2014/main" id="{7C8E438F-E42C-4A90-B869-B4774A9C0689}"/>
              </a:ext>
            </a:extLst>
          </p:cNvPr>
          <p:cNvSpPr>
            <a:spLocks noChangeArrowheads="1"/>
          </p:cNvSpPr>
          <p:nvPr/>
        </p:nvSpPr>
        <p:spPr bwMode="auto">
          <a:xfrm>
            <a:off x="1746570" y="2200274"/>
            <a:ext cx="1544638" cy="101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分析企业生产痛点，针对问题提出装配系统的解决方案和核心功能模块</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603DE467-41F7-4C5A-A336-FF93A1B35E16}"/>
              </a:ext>
            </a:extLst>
          </p:cNvPr>
          <p:cNvSpPr txBox="1">
            <a:spLocks noChangeArrowheads="1"/>
          </p:cNvSpPr>
          <p:nvPr/>
        </p:nvSpPr>
        <p:spPr bwMode="auto">
          <a:xfrm>
            <a:off x="1786890" y="1287454"/>
            <a:ext cx="16002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解决方案设计</a:t>
            </a:r>
            <a:endParaRPr lang="en-US"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13">
            <a:extLst>
              <a:ext uri="{FF2B5EF4-FFF2-40B4-BE49-F238E27FC236}">
                <a16:creationId xmlns:a16="http://schemas.microsoft.com/office/drawing/2014/main" id="{53851A9C-E846-4ECA-9831-EB214FCA7DE7}"/>
              </a:ext>
            </a:extLst>
          </p:cNvPr>
          <p:cNvSpPr txBox="1">
            <a:spLocks noChangeArrowheads="1"/>
          </p:cNvSpPr>
          <p:nvPr/>
        </p:nvSpPr>
        <p:spPr bwMode="auto">
          <a:xfrm>
            <a:off x="4346365" y="1263080"/>
            <a:ext cx="1661651"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Kinect</a:t>
            </a: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底层开发</a:t>
            </a:r>
            <a:endParaRPr lang="en-US"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矩形 39">
            <a:extLst>
              <a:ext uri="{FF2B5EF4-FFF2-40B4-BE49-F238E27FC236}">
                <a16:creationId xmlns:a16="http://schemas.microsoft.com/office/drawing/2014/main" id="{DFBF49D9-3F4B-4B12-BEEC-379F9502F089}"/>
              </a:ext>
            </a:extLst>
          </p:cNvPr>
          <p:cNvSpPr>
            <a:spLocks noChangeArrowheads="1"/>
          </p:cNvSpPr>
          <p:nvPr/>
        </p:nvSpPr>
        <p:spPr bwMode="auto">
          <a:xfrm>
            <a:off x="4346365" y="2007585"/>
            <a:ext cx="1544637" cy="127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对</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Kinect</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进行底层开发，利用</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HSV</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模型和</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GMM</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模型获取手部区域并实现手势识别</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61" name="Group 19">
            <a:extLst>
              <a:ext uri="{FF2B5EF4-FFF2-40B4-BE49-F238E27FC236}">
                <a16:creationId xmlns:a16="http://schemas.microsoft.com/office/drawing/2014/main" id="{3B1F4284-073B-4EE9-84AE-891DDB60206C}"/>
              </a:ext>
            </a:extLst>
          </p:cNvPr>
          <p:cNvGrpSpPr>
            <a:grpSpLocks/>
          </p:cNvGrpSpPr>
          <p:nvPr/>
        </p:nvGrpSpPr>
        <p:grpSpPr bwMode="auto">
          <a:xfrm>
            <a:off x="6590729" y="1000122"/>
            <a:ext cx="2170395" cy="2495553"/>
            <a:chOff x="1699846" y="1980966"/>
            <a:chExt cx="2170030" cy="2495572"/>
          </a:xfrm>
        </p:grpSpPr>
        <p:grpSp>
          <p:nvGrpSpPr>
            <p:cNvPr id="62" name="Group 20">
              <a:extLst>
                <a:ext uri="{FF2B5EF4-FFF2-40B4-BE49-F238E27FC236}">
                  <a16:creationId xmlns:a16="http://schemas.microsoft.com/office/drawing/2014/main" id="{478E0E42-54D5-4683-8A54-BAEDE5A15BA3}"/>
                </a:ext>
              </a:extLst>
            </p:cNvPr>
            <p:cNvGrpSpPr>
              <a:grpSpLocks/>
            </p:cNvGrpSpPr>
            <p:nvPr/>
          </p:nvGrpSpPr>
          <p:grpSpPr bwMode="auto">
            <a:xfrm>
              <a:off x="1699846" y="1980966"/>
              <a:ext cx="2170030" cy="788414"/>
              <a:chOff x="2054226" y="1525419"/>
              <a:chExt cx="7013406" cy="2548107"/>
            </a:xfrm>
          </p:grpSpPr>
          <p:sp>
            <p:nvSpPr>
              <p:cNvPr id="64" name="Freeform 6">
                <a:extLst>
                  <a:ext uri="{FF2B5EF4-FFF2-40B4-BE49-F238E27FC236}">
                    <a16:creationId xmlns:a16="http://schemas.microsoft.com/office/drawing/2014/main" id="{8494618E-A2FE-43EB-9E94-18B91BDAC8CF}"/>
                  </a:ext>
                </a:extLst>
              </p:cNvPr>
              <p:cNvSpPr>
                <a:spLocks noChangeArrowheads="1"/>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3871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tLang="en-US">
                  <a:solidFill>
                    <a:schemeClr val="bg1"/>
                  </a:solidFill>
                  <a:latin typeface="Source Sans Pro" panose="020B0503030403020204" pitchFamily="34" charset="0"/>
                </a:endParaRPr>
              </a:p>
            </p:txBody>
          </p:sp>
          <p:sp>
            <p:nvSpPr>
              <p:cNvPr id="65" name="Freeform 7">
                <a:extLst>
                  <a:ext uri="{FF2B5EF4-FFF2-40B4-BE49-F238E27FC236}">
                    <a16:creationId xmlns:a16="http://schemas.microsoft.com/office/drawing/2014/main" id="{80202162-90DD-4B72-AFEC-9C56AF94E52F}"/>
                  </a:ext>
                </a:extLst>
              </p:cNvPr>
              <p:cNvSpPr>
                <a:spLocks noChangeArrowheads="1"/>
              </p:cNvSpPr>
              <p:nvPr/>
            </p:nvSpPr>
            <p:spPr bwMode="auto">
              <a:xfrm>
                <a:off x="2054226" y="1525419"/>
                <a:ext cx="7013406" cy="2394114"/>
              </a:xfrm>
              <a:custGeom>
                <a:avLst/>
                <a:gdLst>
                  <a:gd name="T0" fmla="*/ 0 w 9699"/>
                  <a:gd name="T1" fmla="*/ 1847 h 10629"/>
                  <a:gd name="T2" fmla="*/ 9699 w 9699"/>
                  <a:gd name="T3" fmla="*/ 0 h 10629"/>
                  <a:gd name="T4" fmla="*/ 9611 w 9699"/>
                  <a:gd name="T5" fmla="*/ 10629 h 10629"/>
                  <a:gd name="T6" fmla="*/ 494 w 9699"/>
                  <a:gd name="T7" fmla="*/ 10629 h 10629"/>
                  <a:gd name="T8" fmla="*/ 0 w 9699"/>
                  <a:gd name="T9" fmla="*/ 1847 h 10629"/>
                </a:gdLst>
                <a:ahLst/>
                <a:cxnLst>
                  <a:cxn ang="0">
                    <a:pos x="T0" y="T1"/>
                  </a:cxn>
                  <a:cxn ang="0">
                    <a:pos x="T2" y="T3"/>
                  </a:cxn>
                  <a:cxn ang="0">
                    <a:pos x="T4" y="T5"/>
                  </a:cxn>
                  <a:cxn ang="0">
                    <a:pos x="T6" y="T7"/>
                  </a:cxn>
                  <a:cxn ang="0">
                    <a:pos x="T8" y="T9"/>
                  </a:cxn>
                </a:cxnLst>
                <a:rect l="0" t="0"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274320" tIns="0" bIns="0" anchor="ctr"/>
              <a:lstStyle/>
              <a:p>
                <a:pPr>
                  <a:lnSpc>
                    <a:spcPct val="80000"/>
                  </a:lnSpc>
                </a:pPr>
                <a:endParaRPr lang="en-US" altLang="en-US" sz="2400">
                  <a:solidFill>
                    <a:schemeClr val="bg1"/>
                  </a:solidFill>
                  <a:latin typeface="Source Sans Pro" panose="020B0503030403020204" pitchFamily="34" charset="0"/>
                </a:endParaRPr>
              </a:p>
            </p:txBody>
          </p:sp>
        </p:grpSp>
        <p:sp>
          <p:nvSpPr>
            <p:cNvPr id="63" name="Rectangle 22">
              <a:extLst>
                <a:ext uri="{FF2B5EF4-FFF2-40B4-BE49-F238E27FC236}">
                  <a16:creationId xmlns:a16="http://schemas.microsoft.com/office/drawing/2014/main" id="{F80DA137-2A8B-4D83-A1F7-43BA349C1CB5}"/>
                </a:ext>
              </a:extLst>
            </p:cNvPr>
            <p:cNvSpPr>
              <a:spLocks noChangeArrowheads="1"/>
            </p:cNvSpPr>
            <p:nvPr/>
          </p:nvSpPr>
          <p:spPr bwMode="auto">
            <a:xfrm>
              <a:off x="1817859" y="2714240"/>
              <a:ext cx="2030183" cy="1762298"/>
            </a:xfrm>
            <a:prstGeom prst="rect">
              <a:avLst/>
            </a:prstGeom>
            <a:solidFill>
              <a:schemeClr val="accent3">
                <a:lumMod val="50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Aft>
                  <a:spcPts val="800"/>
                </a:spcAft>
                <a:buClr>
                  <a:schemeClr val="accent1"/>
                </a:buClr>
                <a:buFont typeface="Arial" panose="020B0604020202020204" pitchFamily="34" charset="0"/>
                <a:buChar char="•"/>
              </a:pPr>
              <a:endParaRPr lang="en-US" altLang="en-US" sz="1200">
                <a:solidFill>
                  <a:schemeClr val="bg1"/>
                </a:solidFill>
                <a:latin typeface="Source Sans Pro" panose="020B0503030403020204" pitchFamily="34" charset="0"/>
              </a:endParaRPr>
            </a:p>
          </p:txBody>
        </p:sp>
      </p:grpSp>
      <p:sp>
        <p:nvSpPr>
          <p:cNvPr id="66" name="TextBox 13">
            <a:extLst>
              <a:ext uri="{FF2B5EF4-FFF2-40B4-BE49-F238E27FC236}">
                <a16:creationId xmlns:a16="http://schemas.microsoft.com/office/drawing/2014/main" id="{105E99F6-A9A9-408F-82FC-A4CDC379A637}"/>
              </a:ext>
            </a:extLst>
          </p:cNvPr>
          <p:cNvSpPr txBox="1">
            <a:spLocks noChangeArrowheads="1"/>
          </p:cNvSpPr>
          <p:nvPr/>
        </p:nvSpPr>
        <p:spPr bwMode="auto">
          <a:xfrm>
            <a:off x="7099473" y="1227042"/>
            <a:ext cx="1661651"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图像识别开发</a:t>
            </a:r>
            <a:endParaRPr lang="en-US"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矩形 39">
            <a:extLst>
              <a:ext uri="{FF2B5EF4-FFF2-40B4-BE49-F238E27FC236}">
                <a16:creationId xmlns:a16="http://schemas.microsoft.com/office/drawing/2014/main" id="{C033284B-4DF8-4E51-A239-E2743F992025}"/>
              </a:ext>
            </a:extLst>
          </p:cNvPr>
          <p:cNvSpPr>
            <a:spLocks noChangeArrowheads="1"/>
          </p:cNvSpPr>
          <p:nvPr/>
        </p:nvSpPr>
        <p:spPr bwMode="auto">
          <a:xfrm>
            <a:off x="6951234" y="2007585"/>
            <a:ext cx="1544637" cy="127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开发图像识别算法，利用普通工业相机实现图像识别，检测装配过程中每一步装配质量</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82" name="Group 18">
            <a:extLst>
              <a:ext uri="{FF2B5EF4-FFF2-40B4-BE49-F238E27FC236}">
                <a16:creationId xmlns:a16="http://schemas.microsoft.com/office/drawing/2014/main" id="{E75462F4-1E6F-431D-B2A6-9F7B77B6659C}"/>
              </a:ext>
            </a:extLst>
          </p:cNvPr>
          <p:cNvGrpSpPr>
            <a:grpSpLocks/>
          </p:cNvGrpSpPr>
          <p:nvPr/>
        </p:nvGrpSpPr>
        <p:grpSpPr bwMode="auto">
          <a:xfrm>
            <a:off x="1398316" y="3838573"/>
            <a:ext cx="2170395" cy="2495551"/>
            <a:chOff x="1699846" y="1708902"/>
            <a:chExt cx="2170030" cy="3046300"/>
          </a:xfrm>
        </p:grpSpPr>
        <p:grpSp>
          <p:nvGrpSpPr>
            <p:cNvPr id="83" name="Group 11">
              <a:extLst>
                <a:ext uri="{FF2B5EF4-FFF2-40B4-BE49-F238E27FC236}">
                  <a16:creationId xmlns:a16="http://schemas.microsoft.com/office/drawing/2014/main" id="{0661A410-8CB5-4992-924D-BDF545148707}"/>
                </a:ext>
              </a:extLst>
            </p:cNvPr>
            <p:cNvGrpSpPr>
              <a:grpSpLocks/>
            </p:cNvGrpSpPr>
            <p:nvPr/>
          </p:nvGrpSpPr>
          <p:grpSpPr bwMode="auto">
            <a:xfrm>
              <a:off x="1699846" y="1708902"/>
              <a:ext cx="2170030" cy="1060478"/>
              <a:chOff x="2054226" y="646124"/>
              <a:chExt cx="7013406" cy="3427402"/>
            </a:xfrm>
          </p:grpSpPr>
          <p:sp>
            <p:nvSpPr>
              <p:cNvPr id="85" name="Freeform 6">
                <a:extLst>
                  <a:ext uri="{FF2B5EF4-FFF2-40B4-BE49-F238E27FC236}">
                    <a16:creationId xmlns:a16="http://schemas.microsoft.com/office/drawing/2014/main" id="{49F0A853-FCEE-4785-BE12-7A76454A66F6}"/>
                  </a:ext>
                </a:extLst>
              </p:cNvPr>
              <p:cNvSpPr>
                <a:spLocks noChangeArrowheads="1"/>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453D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tLang="en-US">
                  <a:solidFill>
                    <a:schemeClr val="bg1"/>
                  </a:solidFill>
                  <a:latin typeface="Source Sans Pro" panose="020B0503030403020204" pitchFamily="34" charset="0"/>
                </a:endParaRPr>
              </a:p>
            </p:txBody>
          </p:sp>
          <p:sp>
            <p:nvSpPr>
              <p:cNvPr id="86" name="Freeform 7">
                <a:extLst>
                  <a:ext uri="{FF2B5EF4-FFF2-40B4-BE49-F238E27FC236}">
                    <a16:creationId xmlns:a16="http://schemas.microsoft.com/office/drawing/2014/main" id="{692B51BE-4A8D-4F47-9682-C7515314AFEE}"/>
                  </a:ext>
                </a:extLst>
              </p:cNvPr>
              <p:cNvSpPr>
                <a:spLocks noChangeArrowheads="1"/>
              </p:cNvSpPr>
              <p:nvPr/>
            </p:nvSpPr>
            <p:spPr bwMode="auto">
              <a:xfrm>
                <a:off x="2054226" y="646124"/>
                <a:ext cx="7013406" cy="3273413"/>
              </a:xfrm>
              <a:custGeom>
                <a:avLst/>
                <a:gdLst>
                  <a:gd name="T0" fmla="*/ 0 w 9699"/>
                  <a:gd name="T1" fmla="*/ 1847 h 10629"/>
                  <a:gd name="T2" fmla="*/ 9699 w 9699"/>
                  <a:gd name="T3" fmla="*/ 0 h 10629"/>
                  <a:gd name="T4" fmla="*/ 9611 w 9699"/>
                  <a:gd name="T5" fmla="*/ 10629 h 10629"/>
                  <a:gd name="T6" fmla="*/ 494 w 9699"/>
                  <a:gd name="T7" fmla="*/ 10629 h 10629"/>
                  <a:gd name="T8" fmla="*/ 0 w 9699"/>
                  <a:gd name="T9" fmla="*/ 1847 h 10629"/>
                </a:gdLst>
                <a:ahLst/>
                <a:cxnLst>
                  <a:cxn ang="0">
                    <a:pos x="T0" y="T1"/>
                  </a:cxn>
                  <a:cxn ang="0">
                    <a:pos x="T2" y="T3"/>
                  </a:cxn>
                  <a:cxn ang="0">
                    <a:pos x="T4" y="T5"/>
                  </a:cxn>
                  <a:cxn ang="0">
                    <a:pos x="T6" y="T7"/>
                  </a:cxn>
                  <a:cxn ang="0">
                    <a:pos x="T8" y="T9"/>
                  </a:cxn>
                </a:cxnLst>
                <a:rect l="0" t="0"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F1AFAD"/>
              </a:solidFill>
              <a:ln>
                <a:noFill/>
              </a:ln>
              <a:extLst>
                <a:ext uri="{91240B29-F687-4F45-9708-019B960494DF}">
                  <a14:hiddenLine xmlns:a14="http://schemas.microsoft.com/office/drawing/2010/main" w="9525">
                    <a:solidFill>
                      <a:srgbClr val="000000"/>
                    </a:solidFill>
                    <a:round/>
                    <a:headEnd/>
                    <a:tailEnd/>
                  </a14:hiddenLine>
                </a:ext>
              </a:extLst>
            </p:spPr>
            <p:txBody>
              <a:bodyPr lIns="274320" tIns="0" bIns="0" anchor="ctr"/>
              <a:lstStyle/>
              <a:p>
                <a:pPr>
                  <a:lnSpc>
                    <a:spcPct val="80000"/>
                  </a:lnSpc>
                </a:pPr>
                <a:endParaRPr lang="en-US" altLang="en-US" sz="2400" dirty="0">
                  <a:solidFill>
                    <a:schemeClr val="bg1"/>
                  </a:solidFill>
                  <a:latin typeface="Source Sans Pro" panose="020B0503030403020204" pitchFamily="34" charset="0"/>
                </a:endParaRPr>
              </a:p>
            </p:txBody>
          </p:sp>
        </p:grpSp>
        <p:sp>
          <p:nvSpPr>
            <p:cNvPr id="84" name="Rectangle 16">
              <a:extLst>
                <a:ext uri="{FF2B5EF4-FFF2-40B4-BE49-F238E27FC236}">
                  <a16:creationId xmlns:a16="http://schemas.microsoft.com/office/drawing/2014/main" id="{EDBDFA5B-FB78-432D-912E-FF828933663C}"/>
                </a:ext>
              </a:extLst>
            </p:cNvPr>
            <p:cNvSpPr>
              <a:spLocks noChangeArrowheads="1"/>
            </p:cNvSpPr>
            <p:nvPr/>
          </p:nvSpPr>
          <p:spPr bwMode="auto">
            <a:xfrm>
              <a:off x="1817859" y="2714239"/>
              <a:ext cx="2030183" cy="2040963"/>
            </a:xfrm>
            <a:prstGeom prst="rect">
              <a:avLst/>
            </a:prstGeom>
            <a:solidFill>
              <a:srgbClr val="DCC8C2">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Aft>
                  <a:spcPts val="800"/>
                </a:spcAft>
                <a:buClr>
                  <a:schemeClr val="accent1"/>
                </a:buClr>
                <a:buFont typeface="Arial" panose="020B0604020202020204" pitchFamily="34" charset="0"/>
                <a:buChar char="•"/>
              </a:pPr>
              <a:endParaRPr lang="en-US" altLang="en-US" sz="1200">
                <a:solidFill>
                  <a:schemeClr val="bg1"/>
                </a:solidFill>
                <a:latin typeface="Source Sans Pro" panose="020B0503030403020204" pitchFamily="34" charset="0"/>
              </a:endParaRPr>
            </a:p>
          </p:txBody>
        </p:sp>
      </p:grpSp>
      <p:grpSp>
        <p:nvGrpSpPr>
          <p:cNvPr id="87" name="Group 19">
            <a:extLst>
              <a:ext uri="{FF2B5EF4-FFF2-40B4-BE49-F238E27FC236}">
                <a16:creationId xmlns:a16="http://schemas.microsoft.com/office/drawing/2014/main" id="{09AAE97B-C1E8-4FB4-B459-86BD41D7043C}"/>
              </a:ext>
            </a:extLst>
          </p:cNvPr>
          <p:cNvGrpSpPr>
            <a:grpSpLocks/>
          </p:cNvGrpSpPr>
          <p:nvPr/>
        </p:nvGrpSpPr>
        <p:grpSpPr bwMode="auto">
          <a:xfrm>
            <a:off x="3985860" y="3838571"/>
            <a:ext cx="2170395" cy="2495553"/>
            <a:chOff x="1699846" y="1980966"/>
            <a:chExt cx="2170030" cy="2495572"/>
          </a:xfrm>
        </p:grpSpPr>
        <p:grpSp>
          <p:nvGrpSpPr>
            <p:cNvPr id="88" name="Group 20">
              <a:extLst>
                <a:ext uri="{FF2B5EF4-FFF2-40B4-BE49-F238E27FC236}">
                  <a16:creationId xmlns:a16="http://schemas.microsoft.com/office/drawing/2014/main" id="{88C2B5C9-7D7D-4A4C-9129-B906EA151476}"/>
                </a:ext>
              </a:extLst>
            </p:cNvPr>
            <p:cNvGrpSpPr>
              <a:grpSpLocks/>
            </p:cNvGrpSpPr>
            <p:nvPr/>
          </p:nvGrpSpPr>
          <p:grpSpPr bwMode="auto">
            <a:xfrm>
              <a:off x="1699846" y="1980966"/>
              <a:ext cx="2170030" cy="788414"/>
              <a:chOff x="2054226" y="1525419"/>
              <a:chExt cx="7013406" cy="2548107"/>
            </a:xfrm>
          </p:grpSpPr>
          <p:sp>
            <p:nvSpPr>
              <p:cNvPr id="90" name="Freeform 6">
                <a:extLst>
                  <a:ext uri="{FF2B5EF4-FFF2-40B4-BE49-F238E27FC236}">
                    <a16:creationId xmlns:a16="http://schemas.microsoft.com/office/drawing/2014/main" id="{B4F2E142-DC7B-4667-8534-188BDF1ECE41}"/>
                  </a:ext>
                </a:extLst>
              </p:cNvPr>
              <p:cNvSpPr>
                <a:spLocks noChangeArrowheads="1"/>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3871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tLang="en-US">
                  <a:solidFill>
                    <a:schemeClr val="bg1"/>
                  </a:solidFill>
                  <a:latin typeface="Source Sans Pro" panose="020B0503030403020204" pitchFamily="34" charset="0"/>
                </a:endParaRPr>
              </a:p>
            </p:txBody>
          </p:sp>
          <p:sp>
            <p:nvSpPr>
              <p:cNvPr id="91" name="Freeform 7">
                <a:extLst>
                  <a:ext uri="{FF2B5EF4-FFF2-40B4-BE49-F238E27FC236}">
                    <a16:creationId xmlns:a16="http://schemas.microsoft.com/office/drawing/2014/main" id="{B3E431AB-6424-4098-8153-8DA0602511FE}"/>
                  </a:ext>
                </a:extLst>
              </p:cNvPr>
              <p:cNvSpPr>
                <a:spLocks noChangeArrowheads="1"/>
              </p:cNvSpPr>
              <p:nvPr/>
            </p:nvSpPr>
            <p:spPr bwMode="auto">
              <a:xfrm>
                <a:off x="2054226" y="1525419"/>
                <a:ext cx="7013406" cy="2394114"/>
              </a:xfrm>
              <a:custGeom>
                <a:avLst/>
                <a:gdLst>
                  <a:gd name="T0" fmla="*/ 0 w 9699"/>
                  <a:gd name="T1" fmla="*/ 1847 h 10629"/>
                  <a:gd name="T2" fmla="*/ 9699 w 9699"/>
                  <a:gd name="T3" fmla="*/ 0 h 10629"/>
                  <a:gd name="T4" fmla="*/ 9611 w 9699"/>
                  <a:gd name="T5" fmla="*/ 10629 h 10629"/>
                  <a:gd name="T6" fmla="*/ 494 w 9699"/>
                  <a:gd name="T7" fmla="*/ 10629 h 10629"/>
                  <a:gd name="T8" fmla="*/ 0 w 9699"/>
                  <a:gd name="T9" fmla="*/ 1847 h 10629"/>
                </a:gdLst>
                <a:ahLst/>
                <a:cxnLst>
                  <a:cxn ang="0">
                    <a:pos x="T0" y="T1"/>
                  </a:cxn>
                  <a:cxn ang="0">
                    <a:pos x="T2" y="T3"/>
                  </a:cxn>
                  <a:cxn ang="0">
                    <a:pos x="T4" y="T5"/>
                  </a:cxn>
                  <a:cxn ang="0">
                    <a:pos x="T6" y="T7"/>
                  </a:cxn>
                  <a:cxn ang="0">
                    <a:pos x="T8" y="T9"/>
                  </a:cxn>
                </a:cxnLst>
                <a:rect l="0" t="0"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274320" tIns="0" bIns="0" anchor="ctr"/>
              <a:lstStyle/>
              <a:p>
                <a:pPr>
                  <a:lnSpc>
                    <a:spcPct val="80000"/>
                  </a:lnSpc>
                </a:pPr>
                <a:endParaRPr lang="en-US" altLang="en-US" sz="2400">
                  <a:solidFill>
                    <a:schemeClr val="bg1"/>
                  </a:solidFill>
                  <a:latin typeface="Source Sans Pro" panose="020B0503030403020204" pitchFamily="34" charset="0"/>
                </a:endParaRPr>
              </a:p>
            </p:txBody>
          </p:sp>
        </p:grpSp>
        <p:sp>
          <p:nvSpPr>
            <p:cNvPr id="89" name="Rectangle 22">
              <a:extLst>
                <a:ext uri="{FF2B5EF4-FFF2-40B4-BE49-F238E27FC236}">
                  <a16:creationId xmlns:a16="http://schemas.microsoft.com/office/drawing/2014/main" id="{B9F1FD88-2177-45E6-8599-71F8CF7C1A64}"/>
                </a:ext>
              </a:extLst>
            </p:cNvPr>
            <p:cNvSpPr>
              <a:spLocks noChangeArrowheads="1"/>
            </p:cNvSpPr>
            <p:nvPr/>
          </p:nvSpPr>
          <p:spPr bwMode="auto">
            <a:xfrm>
              <a:off x="1817859" y="2714240"/>
              <a:ext cx="2030183" cy="1762298"/>
            </a:xfrm>
            <a:prstGeom prst="rect">
              <a:avLst/>
            </a:prstGeom>
            <a:solidFill>
              <a:srgbClr val="FFE697">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Aft>
                  <a:spcPts val="800"/>
                </a:spcAft>
                <a:buClr>
                  <a:schemeClr val="accent1"/>
                </a:buClr>
                <a:buFont typeface="Arial" panose="020B0604020202020204" pitchFamily="34" charset="0"/>
                <a:buChar char="•"/>
              </a:pPr>
              <a:endParaRPr lang="en-US" altLang="en-US" sz="1200">
                <a:solidFill>
                  <a:schemeClr val="bg1"/>
                </a:solidFill>
                <a:latin typeface="Source Sans Pro" panose="020B0503030403020204" pitchFamily="34" charset="0"/>
              </a:endParaRPr>
            </a:p>
          </p:txBody>
        </p:sp>
      </p:grpSp>
      <p:sp>
        <p:nvSpPr>
          <p:cNvPr id="92" name="矩形 35">
            <a:extLst>
              <a:ext uri="{FF2B5EF4-FFF2-40B4-BE49-F238E27FC236}">
                <a16:creationId xmlns:a16="http://schemas.microsoft.com/office/drawing/2014/main" id="{ECED09A1-EB2D-49DF-8763-1274038BBB02}"/>
              </a:ext>
            </a:extLst>
          </p:cNvPr>
          <p:cNvSpPr>
            <a:spLocks noChangeArrowheads="1"/>
          </p:cNvSpPr>
          <p:nvPr/>
        </p:nvSpPr>
        <p:spPr bwMode="auto">
          <a:xfrm>
            <a:off x="1746570" y="5038723"/>
            <a:ext cx="1544638" cy="101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投影仪结合</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Kinect</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实现在指定位置和步骤投影相关信息指导工人进行装配</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93" name="TextBox 13">
            <a:extLst>
              <a:ext uri="{FF2B5EF4-FFF2-40B4-BE49-F238E27FC236}">
                <a16:creationId xmlns:a16="http://schemas.microsoft.com/office/drawing/2014/main" id="{95D2380E-5AA0-4D32-9CFD-CBDA9273BA44}"/>
              </a:ext>
            </a:extLst>
          </p:cNvPr>
          <p:cNvSpPr txBox="1">
            <a:spLocks noChangeArrowheads="1"/>
          </p:cNvSpPr>
          <p:nvPr/>
        </p:nvSpPr>
        <p:spPr bwMode="auto">
          <a:xfrm>
            <a:off x="1786890" y="4125903"/>
            <a:ext cx="1600200"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装配可视化指引</a:t>
            </a:r>
            <a:endParaRPr lang="en-US"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TextBox 13">
            <a:extLst>
              <a:ext uri="{FF2B5EF4-FFF2-40B4-BE49-F238E27FC236}">
                <a16:creationId xmlns:a16="http://schemas.microsoft.com/office/drawing/2014/main" id="{967963B5-915B-433C-8211-C90E0DB1FA44}"/>
              </a:ext>
            </a:extLst>
          </p:cNvPr>
          <p:cNvSpPr txBox="1">
            <a:spLocks noChangeArrowheads="1"/>
          </p:cNvSpPr>
          <p:nvPr/>
        </p:nvSpPr>
        <p:spPr bwMode="auto">
          <a:xfrm>
            <a:off x="4346365" y="4101529"/>
            <a:ext cx="1661651"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硬件布局搭建</a:t>
            </a:r>
            <a:endParaRPr lang="en-US"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矩形 39">
            <a:extLst>
              <a:ext uri="{FF2B5EF4-FFF2-40B4-BE49-F238E27FC236}">
                <a16:creationId xmlns:a16="http://schemas.microsoft.com/office/drawing/2014/main" id="{61C94A85-0E01-4BDF-A40A-6ABBA449056D}"/>
              </a:ext>
            </a:extLst>
          </p:cNvPr>
          <p:cNvSpPr>
            <a:spLocks noChangeArrowheads="1"/>
          </p:cNvSpPr>
          <p:nvPr/>
        </p:nvSpPr>
        <p:spPr bwMode="auto">
          <a:xfrm>
            <a:off x="4346365" y="4846034"/>
            <a:ext cx="1544637" cy="101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完成装配台硬件布局的设计与搭建，完成各硬件之间的通讯模式的设计</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96" name="Group 19">
            <a:extLst>
              <a:ext uri="{FF2B5EF4-FFF2-40B4-BE49-F238E27FC236}">
                <a16:creationId xmlns:a16="http://schemas.microsoft.com/office/drawing/2014/main" id="{F736D36F-F36A-429D-8E4F-C6A100DE718C}"/>
              </a:ext>
            </a:extLst>
          </p:cNvPr>
          <p:cNvGrpSpPr>
            <a:grpSpLocks/>
          </p:cNvGrpSpPr>
          <p:nvPr/>
        </p:nvGrpSpPr>
        <p:grpSpPr bwMode="auto">
          <a:xfrm>
            <a:off x="6590729" y="3838571"/>
            <a:ext cx="2170395" cy="2495553"/>
            <a:chOff x="1699846" y="1980966"/>
            <a:chExt cx="2170030" cy="2495572"/>
          </a:xfrm>
        </p:grpSpPr>
        <p:grpSp>
          <p:nvGrpSpPr>
            <p:cNvPr id="97" name="Group 20">
              <a:extLst>
                <a:ext uri="{FF2B5EF4-FFF2-40B4-BE49-F238E27FC236}">
                  <a16:creationId xmlns:a16="http://schemas.microsoft.com/office/drawing/2014/main" id="{BA2FD422-6125-4A0D-B8E7-FD0B9D084103}"/>
                </a:ext>
              </a:extLst>
            </p:cNvPr>
            <p:cNvGrpSpPr>
              <a:grpSpLocks/>
            </p:cNvGrpSpPr>
            <p:nvPr/>
          </p:nvGrpSpPr>
          <p:grpSpPr bwMode="auto">
            <a:xfrm>
              <a:off x="1699846" y="1980966"/>
              <a:ext cx="2170030" cy="788414"/>
              <a:chOff x="2054226" y="1525419"/>
              <a:chExt cx="7013406" cy="2548107"/>
            </a:xfrm>
          </p:grpSpPr>
          <p:sp>
            <p:nvSpPr>
              <p:cNvPr id="99" name="Freeform 6">
                <a:extLst>
                  <a:ext uri="{FF2B5EF4-FFF2-40B4-BE49-F238E27FC236}">
                    <a16:creationId xmlns:a16="http://schemas.microsoft.com/office/drawing/2014/main" id="{71158A75-2F2C-473B-834E-13A8B6F14916}"/>
                  </a:ext>
                </a:extLst>
              </p:cNvPr>
              <p:cNvSpPr>
                <a:spLocks noChangeArrowheads="1"/>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3871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tLang="en-US">
                  <a:solidFill>
                    <a:schemeClr val="bg1"/>
                  </a:solidFill>
                  <a:latin typeface="Source Sans Pro" panose="020B0503030403020204" pitchFamily="34" charset="0"/>
                </a:endParaRPr>
              </a:p>
            </p:txBody>
          </p:sp>
          <p:sp>
            <p:nvSpPr>
              <p:cNvPr id="100" name="Freeform 7">
                <a:extLst>
                  <a:ext uri="{FF2B5EF4-FFF2-40B4-BE49-F238E27FC236}">
                    <a16:creationId xmlns:a16="http://schemas.microsoft.com/office/drawing/2014/main" id="{880194D7-C78E-475D-BAA1-AED746C42395}"/>
                  </a:ext>
                </a:extLst>
              </p:cNvPr>
              <p:cNvSpPr>
                <a:spLocks noChangeArrowheads="1"/>
              </p:cNvSpPr>
              <p:nvPr/>
            </p:nvSpPr>
            <p:spPr bwMode="auto">
              <a:xfrm>
                <a:off x="2054226" y="1525419"/>
                <a:ext cx="7013406" cy="2394114"/>
              </a:xfrm>
              <a:custGeom>
                <a:avLst/>
                <a:gdLst>
                  <a:gd name="T0" fmla="*/ 0 w 9699"/>
                  <a:gd name="T1" fmla="*/ 1847 h 10629"/>
                  <a:gd name="T2" fmla="*/ 9699 w 9699"/>
                  <a:gd name="T3" fmla="*/ 0 h 10629"/>
                  <a:gd name="T4" fmla="*/ 9611 w 9699"/>
                  <a:gd name="T5" fmla="*/ 10629 h 10629"/>
                  <a:gd name="T6" fmla="*/ 494 w 9699"/>
                  <a:gd name="T7" fmla="*/ 10629 h 10629"/>
                  <a:gd name="T8" fmla="*/ 0 w 9699"/>
                  <a:gd name="T9" fmla="*/ 1847 h 10629"/>
                </a:gdLst>
                <a:ahLst/>
                <a:cxnLst>
                  <a:cxn ang="0">
                    <a:pos x="T0" y="T1"/>
                  </a:cxn>
                  <a:cxn ang="0">
                    <a:pos x="T2" y="T3"/>
                  </a:cxn>
                  <a:cxn ang="0">
                    <a:pos x="T4" y="T5"/>
                  </a:cxn>
                  <a:cxn ang="0">
                    <a:pos x="T6" y="T7"/>
                  </a:cxn>
                  <a:cxn ang="0">
                    <a:pos x="T8" y="T9"/>
                  </a:cxn>
                </a:cxnLst>
                <a:rect l="0" t="0"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lIns="274320" tIns="0" bIns="0" anchor="ctr"/>
              <a:lstStyle/>
              <a:p>
                <a:pPr>
                  <a:lnSpc>
                    <a:spcPct val="80000"/>
                  </a:lnSpc>
                </a:pPr>
                <a:endParaRPr lang="en-US" altLang="en-US" sz="2400">
                  <a:solidFill>
                    <a:schemeClr val="bg1"/>
                  </a:solidFill>
                  <a:latin typeface="Source Sans Pro" panose="020B0503030403020204" pitchFamily="34" charset="0"/>
                </a:endParaRPr>
              </a:p>
            </p:txBody>
          </p:sp>
        </p:grpSp>
        <p:sp>
          <p:nvSpPr>
            <p:cNvPr id="98" name="Rectangle 22">
              <a:extLst>
                <a:ext uri="{FF2B5EF4-FFF2-40B4-BE49-F238E27FC236}">
                  <a16:creationId xmlns:a16="http://schemas.microsoft.com/office/drawing/2014/main" id="{A9585944-3963-4E51-9101-1CE2A17290B3}"/>
                </a:ext>
              </a:extLst>
            </p:cNvPr>
            <p:cNvSpPr>
              <a:spLocks noChangeArrowheads="1"/>
            </p:cNvSpPr>
            <p:nvPr/>
          </p:nvSpPr>
          <p:spPr bwMode="auto">
            <a:xfrm>
              <a:off x="1817859" y="2714240"/>
              <a:ext cx="2030183" cy="1762298"/>
            </a:xfrm>
            <a:prstGeom prst="rect">
              <a:avLst/>
            </a:prstGeom>
            <a:solidFill>
              <a:srgbClr val="CCFF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marL="171450" indent="-17145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Aft>
                  <a:spcPts val="800"/>
                </a:spcAft>
                <a:buClr>
                  <a:schemeClr val="accent1"/>
                </a:buClr>
                <a:buFont typeface="Arial" panose="020B0604020202020204" pitchFamily="34" charset="0"/>
                <a:buChar char="•"/>
              </a:pPr>
              <a:endParaRPr lang="en-US" altLang="en-US" sz="1200">
                <a:solidFill>
                  <a:schemeClr val="bg1"/>
                </a:solidFill>
                <a:latin typeface="Source Sans Pro" panose="020B0503030403020204" pitchFamily="34" charset="0"/>
              </a:endParaRPr>
            </a:p>
          </p:txBody>
        </p:sp>
      </p:grpSp>
      <p:sp>
        <p:nvSpPr>
          <p:cNvPr id="101" name="TextBox 13">
            <a:extLst>
              <a:ext uri="{FF2B5EF4-FFF2-40B4-BE49-F238E27FC236}">
                <a16:creationId xmlns:a16="http://schemas.microsoft.com/office/drawing/2014/main" id="{EEB4CF91-718E-4C88-A751-9719355DED33}"/>
              </a:ext>
            </a:extLst>
          </p:cNvPr>
          <p:cNvSpPr txBox="1">
            <a:spLocks noChangeArrowheads="1"/>
          </p:cNvSpPr>
          <p:nvPr/>
        </p:nvSpPr>
        <p:spPr bwMode="auto">
          <a:xfrm>
            <a:off x="6991500" y="4069234"/>
            <a:ext cx="1661651"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系统软件实现</a:t>
            </a:r>
            <a:endParaRPr lang="en-US"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矩形 39">
            <a:extLst>
              <a:ext uri="{FF2B5EF4-FFF2-40B4-BE49-F238E27FC236}">
                <a16:creationId xmlns:a16="http://schemas.microsoft.com/office/drawing/2014/main" id="{42CD7020-B5E1-4E76-B5F8-52FFEB5E4A8D}"/>
              </a:ext>
            </a:extLst>
          </p:cNvPr>
          <p:cNvSpPr>
            <a:spLocks noChangeArrowheads="1"/>
          </p:cNvSpPr>
          <p:nvPr/>
        </p:nvSpPr>
        <p:spPr bwMode="auto">
          <a:xfrm>
            <a:off x="6951234" y="4846034"/>
            <a:ext cx="1544637" cy="127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设计了系统的软件架构，按照功能划分为三个系统，设计了运行流程并最终完成软件开发</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页脚占位符 2">
            <a:extLst>
              <a:ext uri="{FF2B5EF4-FFF2-40B4-BE49-F238E27FC236}">
                <a16:creationId xmlns:a16="http://schemas.microsoft.com/office/drawing/2014/main" id="{796A4EA1-59DA-4709-887D-10F91C9E10E0}"/>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37715531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CA497C7-EE54-4746-BABF-3D2B89668750}"/>
              </a:ext>
            </a:extLst>
          </p:cNvPr>
          <p:cNvSpPr/>
          <p:nvPr/>
        </p:nvSpPr>
        <p:spPr bwMode="auto">
          <a:xfrm>
            <a:off x="0" y="5223669"/>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solidFill>
                  <a:srgbClr val="262626"/>
                </a:solidFill>
                <a:latin typeface="微软雅黑" panose="020B0503020204020204" pitchFamily="34" charset="-122"/>
                <a:ea typeface="微软雅黑" panose="020B0503020204020204" pitchFamily="34" charset="-122"/>
              </a:rPr>
              <a:t>未来展望</a:t>
            </a:r>
            <a:endParaRPr lang="zh-CN" altLang="en-US" sz="2400" b="1" dirty="0">
              <a:latin typeface="微软雅黑" pitchFamily="34" charset="-122"/>
              <a:ea typeface="微软雅黑" pitchFamily="34" charset="-122"/>
            </a:endParaRP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kern="1200" dirty="0">
                          <a:solidFill>
                            <a:schemeClr val="accent3">
                              <a:lumMod val="75000"/>
                            </a:schemeClr>
                          </a:solidFill>
                          <a:latin typeface="微软雅黑" pitchFamily="34" charset="-122"/>
                          <a:ea typeface="微软雅黑" pitchFamily="34" charset="-122"/>
                          <a:cs typeface="+mn-cs"/>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研究过程</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b="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项目创新点</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kern="1200" dirty="0">
                          <a:solidFill>
                            <a:schemeClr val="accent3">
                              <a:lumMod val="75000"/>
                            </a:schemeClr>
                          </a:solidFill>
                          <a:latin typeface="微软雅黑" pitchFamily="34" charset="-122"/>
                          <a:ea typeface="微软雅黑" pitchFamily="34" charset="-122"/>
                          <a:cs typeface="+mn-cs"/>
                        </a:rPr>
                        <a:t>5.</a:t>
                      </a:r>
                      <a:endParaRPr lang="de-DE" sz="1400" b="0" kern="1200" dirty="0">
                        <a:solidFill>
                          <a:schemeClr val="accent3">
                            <a:lumMod val="75000"/>
                          </a:schemeClr>
                        </a:solidFill>
                        <a:latin typeface="微软雅黑" pitchFamily="34" charset="-122"/>
                        <a:ea typeface="微软雅黑" pitchFamily="34" charset="-122"/>
                        <a:cs typeface="+mn-cs"/>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kern="1200" dirty="0">
                          <a:solidFill>
                            <a:schemeClr val="accent3">
                              <a:lumMod val="75000"/>
                            </a:schemeClr>
                          </a:solidFill>
                          <a:latin typeface="微软雅黑" pitchFamily="34" charset="-122"/>
                          <a:ea typeface="微软雅黑" pitchFamily="34" charset="-122"/>
                          <a:cs typeface="+mn-cs"/>
                        </a:rPr>
                        <a:t>研究成果</a:t>
                      </a:r>
                      <a:endParaRPr lang="de-DE" altLang="de-DE" sz="1400" b="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500" b="1" dirty="0">
                          <a:solidFill>
                            <a:schemeClr val="tx1"/>
                          </a:solidFill>
                          <a:highlight>
                            <a:srgbClr val="FFFF00"/>
                          </a:highlight>
                          <a:latin typeface="微软雅黑" pitchFamily="34" charset="-122"/>
                          <a:ea typeface="微软雅黑" pitchFamily="34" charset="-122"/>
                        </a:rPr>
                        <a:t>6.</a:t>
                      </a:r>
                      <a:endParaRPr lang="de-DE" sz="1500" b="1" dirty="0">
                        <a:solidFill>
                          <a:schemeClr val="tx1"/>
                        </a:solidFill>
                        <a:highlight>
                          <a:srgbClr val="FFFF00"/>
                        </a:highlight>
                        <a:latin typeface="微软雅黑" pitchFamily="34" charset="-122"/>
                        <a:ea typeface="微软雅黑" pitchFamily="34" charset="-122"/>
                      </a:endParaRP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dirty="0">
                          <a:latin typeface="微软雅黑" panose="020B0503020204020204" pitchFamily="34" charset="-122"/>
                          <a:ea typeface="微软雅黑" panose="020B0503020204020204" pitchFamily="34" charset="-122"/>
                        </a:rPr>
                        <a:t>总结与展望</a:t>
                      </a:r>
                      <a:endParaRPr lang="de-DE" altLang="de-DE" sz="1600" b="1" dirty="0">
                        <a:latin typeface="微软雅黑" panose="020B0503020204020204" pitchFamily="34" charset="-122"/>
                        <a:ea typeface="微软雅黑" panose="020B0503020204020204" pitchFamily="34" charset="-122"/>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0" name="组合 26">
            <a:extLst>
              <a:ext uri="{FF2B5EF4-FFF2-40B4-BE49-F238E27FC236}">
                <a16:creationId xmlns:a16="http://schemas.microsoft.com/office/drawing/2014/main" id="{0915AAFA-ECCD-4C7F-95FE-C3F0A59A3311}"/>
              </a:ext>
            </a:extLst>
          </p:cNvPr>
          <p:cNvGrpSpPr>
            <a:grpSpLocks/>
          </p:cNvGrpSpPr>
          <p:nvPr/>
        </p:nvGrpSpPr>
        <p:grpSpPr bwMode="auto">
          <a:xfrm>
            <a:off x="1592004" y="3140646"/>
            <a:ext cx="2327275" cy="896937"/>
            <a:chOff x="1299688" y="3340100"/>
            <a:chExt cx="2327432" cy="897233"/>
          </a:xfrm>
          <a:solidFill>
            <a:srgbClr val="0070C0"/>
          </a:solidFill>
        </p:grpSpPr>
        <p:sp>
          <p:nvSpPr>
            <p:cNvPr id="21" name="TextBox 6">
              <a:extLst>
                <a:ext uri="{FF2B5EF4-FFF2-40B4-BE49-F238E27FC236}">
                  <a16:creationId xmlns:a16="http://schemas.microsoft.com/office/drawing/2014/main" id="{3758FD5B-82F3-43CC-8742-B7A9EAAD2C8D}"/>
                </a:ext>
              </a:extLst>
            </p:cNvPr>
            <p:cNvSpPr txBox="1">
              <a:spLocks noChangeArrowheads="1"/>
            </p:cNvSpPr>
            <p:nvPr/>
          </p:nvSpPr>
          <p:spPr bwMode="auto">
            <a:xfrm>
              <a:off x="1299688" y="3340100"/>
              <a:ext cx="2327432" cy="8972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endParaRPr lang="en-US" altLang="zh-CN" sz="4800" b="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13">
              <a:extLst>
                <a:ext uri="{FF2B5EF4-FFF2-40B4-BE49-F238E27FC236}">
                  <a16:creationId xmlns:a16="http://schemas.microsoft.com/office/drawing/2014/main" id="{CC36E85F-AADB-4595-B867-A33578453A18}"/>
                </a:ext>
              </a:extLst>
            </p:cNvPr>
            <p:cNvSpPr>
              <a:spLocks noChangeArrowheads="1"/>
            </p:cNvSpPr>
            <p:nvPr/>
          </p:nvSpPr>
          <p:spPr bwMode="auto">
            <a:xfrm>
              <a:off x="1721017" y="3538032"/>
              <a:ext cx="1481596" cy="4300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en-US" altLang="zh-CN" sz="2000" b="1" dirty="0">
                  <a:solidFill>
                    <a:srgbClr val="F8F8F9"/>
                  </a:solidFill>
                  <a:latin typeface="Arial" panose="020B0604020202020204" pitchFamily="34" charset="0"/>
                  <a:ea typeface="微软雅黑" panose="020B0503020204020204" pitchFamily="34" charset="-122"/>
                  <a:sym typeface="Arial" panose="020B0604020202020204" pitchFamily="34" charset="0"/>
                </a:rPr>
                <a:t>Kinect</a:t>
              </a:r>
              <a:r>
                <a:rPr lang="zh-CN" altLang="en-US" sz="2000" b="1" dirty="0">
                  <a:solidFill>
                    <a:srgbClr val="F8F8F9"/>
                  </a:solidFill>
                  <a:latin typeface="Arial" panose="020B0604020202020204" pitchFamily="34" charset="0"/>
                  <a:ea typeface="微软雅黑" panose="020B0503020204020204" pitchFamily="34" charset="-122"/>
                  <a:sym typeface="Arial" panose="020B0604020202020204" pitchFamily="34" charset="0"/>
                </a:rPr>
                <a:t>优化</a:t>
              </a:r>
            </a:p>
          </p:txBody>
        </p:sp>
      </p:grpSp>
      <p:grpSp>
        <p:nvGrpSpPr>
          <p:cNvPr id="23" name="组合 25">
            <a:extLst>
              <a:ext uri="{FF2B5EF4-FFF2-40B4-BE49-F238E27FC236}">
                <a16:creationId xmlns:a16="http://schemas.microsoft.com/office/drawing/2014/main" id="{9ABA7F60-22EA-4AD4-999F-253EB2DAFD2A}"/>
              </a:ext>
            </a:extLst>
          </p:cNvPr>
          <p:cNvGrpSpPr>
            <a:grpSpLocks/>
          </p:cNvGrpSpPr>
          <p:nvPr/>
        </p:nvGrpSpPr>
        <p:grpSpPr bwMode="auto">
          <a:xfrm>
            <a:off x="1590415" y="4780631"/>
            <a:ext cx="2327275" cy="831850"/>
            <a:chOff x="1299689" y="4641182"/>
            <a:chExt cx="2327432" cy="830997"/>
          </a:xfrm>
          <a:solidFill>
            <a:schemeClr val="bg2">
              <a:lumMod val="40000"/>
              <a:lumOff val="60000"/>
            </a:schemeClr>
          </a:solidFill>
        </p:grpSpPr>
        <p:sp>
          <p:nvSpPr>
            <p:cNvPr id="24" name="TextBox 8">
              <a:extLst>
                <a:ext uri="{FF2B5EF4-FFF2-40B4-BE49-F238E27FC236}">
                  <a16:creationId xmlns:a16="http://schemas.microsoft.com/office/drawing/2014/main" id="{D2FF229D-972B-4B53-A7DA-F1508AA45A86}"/>
                </a:ext>
              </a:extLst>
            </p:cNvPr>
            <p:cNvSpPr txBox="1"/>
            <p:nvPr/>
          </p:nvSpPr>
          <p:spPr>
            <a:xfrm>
              <a:off x="1299689" y="4641182"/>
              <a:ext cx="2327432" cy="830997"/>
            </a:xfrm>
            <a:prstGeom prst="rect">
              <a:avLst/>
            </a:prstGeom>
            <a:grpFill/>
          </p:spPr>
          <p:txBody>
            <a:bodyPr>
              <a:spAutoFit/>
            </a:bodyPr>
            <a:lstStyle/>
            <a:p>
              <a:pPr fontAlgn="auto"/>
              <a:endParaRPr lang="en-US" altLang="zh-CN" sz="4800" b="1"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18">
              <a:extLst>
                <a:ext uri="{FF2B5EF4-FFF2-40B4-BE49-F238E27FC236}">
                  <a16:creationId xmlns:a16="http://schemas.microsoft.com/office/drawing/2014/main" id="{FA30AEE5-52E1-4EDD-A383-175132B4729C}"/>
                </a:ext>
              </a:extLst>
            </p:cNvPr>
            <p:cNvSpPr>
              <a:spLocks noChangeArrowheads="1"/>
            </p:cNvSpPr>
            <p:nvPr/>
          </p:nvSpPr>
          <p:spPr bwMode="auto">
            <a:xfrm>
              <a:off x="1858070" y="4832504"/>
              <a:ext cx="1210670" cy="429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2000" b="1" dirty="0">
                  <a:solidFill>
                    <a:srgbClr val="F8F8F9"/>
                  </a:solidFill>
                  <a:latin typeface="Arial" panose="020B0604020202020204" pitchFamily="34" charset="0"/>
                  <a:ea typeface="微软雅黑" panose="020B0503020204020204" pitchFamily="34" charset="-122"/>
                  <a:sym typeface="Arial" panose="020B0604020202020204" pitchFamily="34" charset="0"/>
                </a:rPr>
                <a:t>相机优化</a:t>
              </a:r>
            </a:p>
          </p:txBody>
        </p:sp>
      </p:grpSp>
      <p:grpSp>
        <p:nvGrpSpPr>
          <p:cNvPr id="26" name="组合 27">
            <a:extLst>
              <a:ext uri="{FF2B5EF4-FFF2-40B4-BE49-F238E27FC236}">
                <a16:creationId xmlns:a16="http://schemas.microsoft.com/office/drawing/2014/main" id="{DFBC5250-DA99-493E-A97A-E17A7A4DE7FE}"/>
              </a:ext>
            </a:extLst>
          </p:cNvPr>
          <p:cNvGrpSpPr>
            <a:grpSpLocks/>
          </p:cNvGrpSpPr>
          <p:nvPr/>
        </p:nvGrpSpPr>
        <p:grpSpPr bwMode="auto">
          <a:xfrm>
            <a:off x="1592005" y="1535682"/>
            <a:ext cx="2327274" cy="896938"/>
            <a:chOff x="1299688" y="1874581"/>
            <a:chExt cx="2327432" cy="897233"/>
          </a:xfrm>
          <a:solidFill>
            <a:srgbClr val="00B0F0"/>
          </a:solidFill>
        </p:grpSpPr>
        <p:sp>
          <p:nvSpPr>
            <p:cNvPr id="27" name="TextBox 4">
              <a:extLst>
                <a:ext uri="{FF2B5EF4-FFF2-40B4-BE49-F238E27FC236}">
                  <a16:creationId xmlns:a16="http://schemas.microsoft.com/office/drawing/2014/main" id="{7F46E557-47F0-4ABC-993F-9C3EA4D8FD64}"/>
                </a:ext>
              </a:extLst>
            </p:cNvPr>
            <p:cNvSpPr txBox="1">
              <a:spLocks noChangeArrowheads="1"/>
            </p:cNvSpPr>
            <p:nvPr/>
          </p:nvSpPr>
          <p:spPr bwMode="auto">
            <a:xfrm>
              <a:off x="1299688" y="1874581"/>
              <a:ext cx="2327432" cy="8972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endParaRPr lang="en-US" altLang="zh-CN" sz="4800" b="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1">
              <a:extLst>
                <a:ext uri="{FF2B5EF4-FFF2-40B4-BE49-F238E27FC236}">
                  <a16:creationId xmlns:a16="http://schemas.microsoft.com/office/drawing/2014/main" id="{3DE1D1B0-DB7A-4049-A28D-8386BDF00276}"/>
                </a:ext>
              </a:extLst>
            </p:cNvPr>
            <p:cNvSpPr>
              <a:spLocks noChangeArrowheads="1"/>
            </p:cNvSpPr>
            <p:nvPr/>
          </p:nvSpPr>
          <p:spPr bwMode="auto">
            <a:xfrm>
              <a:off x="1599982" y="2103609"/>
              <a:ext cx="1723666" cy="4300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2000" b="1" dirty="0">
                  <a:solidFill>
                    <a:srgbClr val="F8F8F9"/>
                  </a:solidFill>
                  <a:latin typeface="Arial" panose="020B0604020202020204" pitchFamily="34" charset="0"/>
                  <a:ea typeface="微软雅黑" panose="020B0503020204020204" pitchFamily="34" charset="-122"/>
                  <a:sym typeface="Arial" panose="020B0604020202020204" pitchFamily="34" charset="0"/>
                </a:rPr>
                <a:t>硬件布局优化</a:t>
              </a:r>
            </a:p>
          </p:txBody>
        </p:sp>
      </p:grpSp>
      <p:sp>
        <p:nvSpPr>
          <p:cNvPr id="29" name="矩形 28">
            <a:extLst>
              <a:ext uri="{FF2B5EF4-FFF2-40B4-BE49-F238E27FC236}">
                <a16:creationId xmlns:a16="http://schemas.microsoft.com/office/drawing/2014/main" id="{52FD3848-DD39-4649-813E-DCB7CA790B38}"/>
              </a:ext>
            </a:extLst>
          </p:cNvPr>
          <p:cNvSpPr>
            <a:spLocks noChangeArrowheads="1"/>
          </p:cNvSpPr>
          <p:nvPr/>
        </p:nvSpPr>
        <p:spPr bwMode="auto">
          <a:xfrm>
            <a:off x="4311392" y="1607120"/>
            <a:ext cx="4635500" cy="75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当前装配工作台的布局设计略有不足，下一步可根据人机工程学对工作台布置进行优化，以提升工人装配的舒适性，降低工人的疲劳程度，提高效率。</a:t>
            </a:r>
          </a:p>
        </p:txBody>
      </p:sp>
      <p:sp>
        <p:nvSpPr>
          <p:cNvPr id="30" name="矩形 29">
            <a:extLst>
              <a:ext uri="{FF2B5EF4-FFF2-40B4-BE49-F238E27FC236}">
                <a16:creationId xmlns:a16="http://schemas.microsoft.com/office/drawing/2014/main" id="{7D2EA3F3-C8A2-47F0-9DA0-CA868A6BB9BD}"/>
              </a:ext>
            </a:extLst>
          </p:cNvPr>
          <p:cNvSpPr>
            <a:spLocks noChangeArrowheads="1"/>
          </p:cNvSpPr>
          <p:nvPr/>
        </p:nvSpPr>
        <p:spPr bwMode="auto">
          <a:xfrm>
            <a:off x="4311392" y="3199208"/>
            <a:ext cx="4642921" cy="75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下一步可以使用多个</a:t>
            </a:r>
            <a:r>
              <a:rPr lang="en-US" altLang="zh-CN"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Kinect</a:t>
            </a: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融合或者使用新的更为先进的双目相机来扩大视域范围，并开发新的手势识别算法以实现工人复杂手势的识别并达到更加自然的人机交互。</a:t>
            </a:r>
          </a:p>
        </p:txBody>
      </p:sp>
      <p:sp>
        <p:nvSpPr>
          <p:cNvPr id="31" name="矩形 30">
            <a:extLst>
              <a:ext uri="{FF2B5EF4-FFF2-40B4-BE49-F238E27FC236}">
                <a16:creationId xmlns:a16="http://schemas.microsoft.com/office/drawing/2014/main" id="{0A6CE384-F0F6-4D97-859B-058A5308CF68}"/>
              </a:ext>
            </a:extLst>
          </p:cNvPr>
          <p:cNvSpPr>
            <a:spLocks noChangeArrowheads="1"/>
          </p:cNvSpPr>
          <p:nvPr/>
        </p:nvSpPr>
        <p:spPr bwMode="auto">
          <a:xfrm>
            <a:off x="4373046" y="4819722"/>
            <a:ext cx="4581267" cy="75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panose="02010600030101010101" pitchFamily="2" charset="-122"/>
                <a:ea typeface="等线" panose="02010600030101010101" pitchFamily="2" charset="-122"/>
              </a:defRPr>
            </a:lvl1pPr>
            <a:lvl2pPr defTabSz="1216025">
              <a:defRPr>
                <a:solidFill>
                  <a:schemeClr val="tx1"/>
                </a:solidFill>
                <a:latin typeface="等线" panose="02010600030101010101" pitchFamily="2" charset="-122"/>
                <a:ea typeface="等线" panose="02010600030101010101" pitchFamily="2" charset="-122"/>
              </a:defRPr>
            </a:lvl2pPr>
            <a:lvl3pPr defTabSz="1216025">
              <a:defRPr>
                <a:solidFill>
                  <a:schemeClr val="tx1"/>
                </a:solidFill>
                <a:latin typeface="等线" panose="02010600030101010101" pitchFamily="2" charset="-122"/>
                <a:ea typeface="等线" panose="02010600030101010101" pitchFamily="2" charset="-122"/>
              </a:defRPr>
            </a:lvl3pPr>
            <a:lvl4pPr defTabSz="1216025">
              <a:defRPr>
                <a:solidFill>
                  <a:schemeClr val="tx1"/>
                </a:solidFill>
                <a:latin typeface="等线" panose="02010600030101010101" pitchFamily="2" charset="-122"/>
                <a:ea typeface="等线" panose="02010600030101010101" pitchFamily="2" charset="-122"/>
              </a:defRPr>
            </a:lvl4pPr>
            <a:lvl5pPr defTabSz="1216025">
              <a:defRPr>
                <a:solidFill>
                  <a:schemeClr val="tx1"/>
                </a:solidFill>
                <a:latin typeface="等线" panose="02010600030101010101" pitchFamily="2" charset="-122"/>
                <a:ea typeface="等线" panose="02010600030101010101" pitchFamily="2" charset="-122"/>
              </a:defRPr>
            </a:lvl5pPr>
            <a:lvl6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defTabSz="12160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20000"/>
              </a:spcBef>
            </a:pP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相机在实际生产过程中对一些复杂的情况的识别准确率不够高，并且识别速度也有所欠缺，所以需要提供更稳定的光源并对图像识别算法进行优化以提高识别精度和速度。</a:t>
            </a:r>
          </a:p>
        </p:txBody>
      </p:sp>
      <p:sp>
        <p:nvSpPr>
          <p:cNvPr id="19" name="页脚占位符 2">
            <a:extLst>
              <a:ext uri="{FF2B5EF4-FFF2-40B4-BE49-F238E27FC236}">
                <a16:creationId xmlns:a16="http://schemas.microsoft.com/office/drawing/2014/main" id="{0D4EB87D-9DC0-4039-8FF0-FA80D907F90C}"/>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6425521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9AE5F619-680A-4163-906B-F43C4B7C1BA4}"/>
              </a:ext>
            </a:extLst>
          </p:cNvPr>
          <p:cNvSpPr>
            <a:spLocks noGrp="1"/>
          </p:cNvSpPr>
          <p:nvPr>
            <p:ph type="title"/>
          </p:nvPr>
        </p:nvSpPr>
        <p:spPr>
          <a:xfrm>
            <a:off x="991077" y="1988840"/>
            <a:ext cx="6840000" cy="2880320"/>
          </a:xfrm>
        </p:spPr>
        <p:txBody>
          <a:bodyPr/>
          <a:lstStyle/>
          <a:p>
            <a:pPr algn="ctr"/>
            <a:r>
              <a:rPr lang="zh-CN" altLang="en-US" dirty="0">
                <a:latin typeface="华文隶书" panose="02010800040101010101" pitchFamily="2" charset="-122"/>
                <a:ea typeface="华文隶书" panose="02010800040101010101" pitchFamily="2" charset="-122"/>
              </a:rPr>
              <a:t>谢谢观看！</a:t>
            </a:r>
            <a:br>
              <a:rPr lang="en-US" altLang="zh-CN" dirty="0">
                <a:latin typeface="华文隶书" panose="02010800040101010101" pitchFamily="2" charset="-122"/>
                <a:ea typeface="华文隶书" panose="02010800040101010101" pitchFamily="2" charset="-122"/>
              </a:rPr>
            </a:br>
            <a:r>
              <a:rPr lang="zh-CN" altLang="en-US" dirty="0">
                <a:latin typeface="华文隶书" panose="02010800040101010101" pitchFamily="2" charset="-122"/>
                <a:ea typeface="华文隶书" panose="02010800040101010101" pitchFamily="2" charset="-122"/>
              </a:rPr>
              <a:t>恳请各位老师予以指正。</a:t>
            </a:r>
            <a:br>
              <a:rPr lang="en-US" altLang="zh-CN" dirty="0">
                <a:latin typeface="华文隶书" panose="02010800040101010101" pitchFamily="2" charset="-122"/>
                <a:ea typeface="华文隶书" panose="02010800040101010101" pitchFamily="2" charset="-122"/>
              </a:rPr>
            </a:br>
            <a:r>
              <a:rPr lang="en-US" altLang="zh-CN" sz="3200" i="1" dirty="0" err="1">
                <a:latin typeface="Times New Roman" panose="02020603050405020304" pitchFamily="18" charset="0"/>
                <a:ea typeface="微软雅黑" pitchFamily="34" charset="-122"/>
                <a:cs typeface="Times New Roman" panose="02020603050405020304" pitchFamily="18" charset="0"/>
              </a:rPr>
              <a:t>Vielen</a:t>
            </a:r>
            <a:r>
              <a:rPr lang="en-US" altLang="zh-CN" sz="3200" i="1" dirty="0">
                <a:latin typeface="Times New Roman" panose="02020603050405020304" pitchFamily="18" charset="0"/>
                <a:ea typeface="微软雅黑" pitchFamily="34" charset="-122"/>
                <a:cs typeface="Times New Roman" panose="02020603050405020304" pitchFamily="18" charset="0"/>
              </a:rPr>
              <a:t> Dank </a:t>
            </a:r>
            <a:r>
              <a:rPr lang="en-US" altLang="zh-CN" sz="3200" i="1" dirty="0" err="1">
                <a:latin typeface="Times New Roman" panose="02020603050405020304" pitchFamily="18" charset="0"/>
                <a:ea typeface="微软雅黑" pitchFamily="34" charset="-122"/>
                <a:cs typeface="Times New Roman" panose="02020603050405020304" pitchFamily="18" charset="0"/>
              </a:rPr>
              <a:t>für</a:t>
            </a:r>
            <a:r>
              <a:rPr lang="en-US" altLang="zh-CN" sz="3200" i="1" dirty="0">
                <a:latin typeface="Times New Roman" panose="02020603050405020304" pitchFamily="18" charset="0"/>
                <a:ea typeface="微软雅黑" pitchFamily="34" charset="-122"/>
                <a:cs typeface="Times New Roman" panose="02020603050405020304" pitchFamily="18" charset="0"/>
              </a:rPr>
              <a:t> </a:t>
            </a:r>
            <a:r>
              <a:rPr lang="en-US" altLang="zh-CN" sz="3200" i="1" dirty="0" err="1">
                <a:latin typeface="Times New Roman" panose="02020603050405020304" pitchFamily="18" charset="0"/>
                <a:ea typeface="微软雅黑" pitchFamily="34" charset="-122"/>
                <a:cs typeface="Times New Roman" panose="02020603050405020304" pitchFamily="18" charset="0"/>
              </a:rPr>
              <a:t>Ihre</a:t>
            </a:r>
            <a:r>
              <a:rPr lang="en-US" altLang="zh-CN" sz="3200" i="1" dirty="0">
                <a:latin typeface="Times New Roman" panose="02020603050405020304" pitchFamily="18" charset="0"/>
                <a:ea typeface="微软雅黑" pitchFamily="34" charset="-122"/>
                <a:cs typeface="Times New Roman" panose="02020603050405020304" pitchFamily="18" charset="0"/>
              </a:rPr>
              <a:t> </a:t>
            </a:r>
            <a:r>
              <a:rPr lang="en-US" altLang="zh-CN" sz="3200" i="1" dirty="0" err="1">
                <a:latin typeface="Times New Roman" panose="02020603050405020304" pitchFamily="18" charset="0"/>
                <a:ea typeface="微软雅黑" pitchFamily="34" charset="-122"/>
                <a:cs typeface="Times New Roman" panose="02020603050405020304" pitchFamily="18" charset="0"/>
              </a:rPr>
              <a:t>Aufmerksamkeit</a:t>
            </a:r>
            <a:r>
              <a:rPr lang="en-US" altLang="zh-CN" sz="3200" i="1" dirty="0">
                <a:latin typeface="Times New Roman" panose="02020603050405020304" pitchFamily="18" charset="0"/>
                <a:ea typeface="微软雅黑" pitchFamily="34" charset="-122"/>
                <a:cs typeface="Times New Roman" panose="02020603050405020304" pitchFamily="18" charset="0"/>
              </a:rPr>
              <a:t>!</a:t>
            </a:r>
            <a:br>
              <a:rPr lang="en-US" altLang="zh-CN" dirty="0">
                <a:latin typeface="微软雅黑" pitchFamily="34" charset="-122"/>
                <a:ea typeface="微软雅黑" pitchFamily="34" charset="-122"/>
              </a:rPr>
            </a:br>
            <a:r>
              <a:rPr lang="en-US" altLang="zh-CN" i="1" dirty="0">
                <a:latin typeface="Times New Roman" panose="02020603050405020304" pitchFamily="18" charset="0"/>
                <a:ea typeface="微软雅黑" pitchFamily="34" charset="-122"/>
                <a:cs typeface="Times New Roman" panose="02020603050405020304" pitchFamily="18" charset="0"/>
              </a:rPr>
              <a:t>Thanks!</a:t>
            </a:r>
            <a:endParaRPr lang="zh-CN" altLang="en-US" i="1" dirty="0">
              <a:latin typeface="Times New Roman" panose="02020603050405020304" pitchFamily="18" charset="0"/>
              <a:ea typeface="华文隶书"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40427789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E90EA60-F8F1-4680-B5A2-17CCC422E4CA}"/>
              </a:ext>
            </a:extLst>
          </p:cNvPr>
          <p:cNvSpPr/>
          <p:nvPr/>
        </p:nvSpPr>
        <p:spPr bwMode="auto">
          <a:xfrm>
            <a:off x="0" y="717729"/>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12" name="矩形 9">
            <a:extLst>
              <a:ext uri="{FF2B5EF4-FFF2-40B4-BE49-F238E27FC236}">
                <a16:creationId xmlns:a16="http://schemas.microsoft.com/office/drawing/2014/main" id="{3A931F15-E70E-4168-BEC9-66AEC2CF1CB2}"/>
              </a:ext>
            </a:extLst>
          </p:cNvPr>
          <p:cNvSpPr>
            <a:spLocks noChangeArrowheads="1"/>
          </p:cNvSpPr>
          <p:nvPr/>
        </p:nvSpPr>
        <p:spPr bwMode="auto">
          <a:xfrm>
            <a:off x="1361559" y="755387"/>
            <a:ext cx="7706242" cy="2071820"/>
          </a:xfrm>
          <a:prstGeom prst="rect">
            <a:avLst/>
          </a:prstGeom>
          <a:gradFill rotWithShape="1">
            <a:gsLst>
              <a:gs pos="0">
                <a:schemeClr val="bg1"/>
              </a:gs>
              <a:gs pos="100000">
                <a:srgbClr val="D9D9D9"/>
              </a:gs>
            </a:gsLst>
            <a:lin ang="5400000" scaled="1"/>
          </a:gradFill>
          <a:ln w="12700">
            <a:solidFill>
              <a:schemeClr val="bg1"/>
            </a:solidFill>
            <a:miter lim="800000"/>
            <a:headEnd/>
            <a:tailEnd/>
          </a:ln>
          <a:effectLst>
            <a:outerShdw dist="63500" dir="8100000" algn="ctr" rotWithShape="0">
              <a:srgbClr val="000000">
                <a:alpha val="25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100" dirty="0">
              <a:solidFill>
                <a:srgbClr val="FFFFFF"/>
              </a:solidFill>
            </a:endParaRPr>
          </a:p>
        </p:txBody>
      </p:sp>
      <p:sp>
        <p:nvSpPr>
          <p:cNvPr id="11" name="矩形 9">
            <a:extLst>
              <a:ext uri="{FF2B5EF4-FFF2-40B4-BE49-F238E27FC236}">
                <a16:creationId xmlns:a16="http://schemas.microsoft.com/office/drawing/2014/main" id="{FF8CF89B-D57D-4C1B-811A-CD7476AF6B7F}"/>
              </a:ext>
            </a:extLst>
          </p:cNvPr>
          <p:cNvSpPr>
            <a:spLocks noChangeArrowheads="1"/>
          </p:cNvSpPr>
          <p:nvPr/>
        </p:nvSpPr>
        <p:spPr bwMode="auto">
          <a:xfrm>
            <a:off x="1361559" y="3063752"/>
            <a:ext cx="7706242" cy="3252450"/>
          </a:xfrm>
          <a:prstGeom prst="rect">
            <a:avLst/>
          </a:prstGeom>
          <a:gradFill rotWithShape="1">
            <a:gsLst>
              <a:gs pos="0">
                <a:schemeClr val="bg1"/>
              </a:gs>
              <a:gs pos="100000">
                <a:srgbClr val="D9D9D9"/>
              </a:gs>
            </a:gsLst>
            <a:lin ang="5400000" scaled="1"/>
          </a:gradFill>
          <a:ln w="12700">
            <a:solidFill>
              <a:schemeClr val="bg1"/>
            </a:solidFill>
            <a:miter lim="800000"/>
            <a:headEnd/>
            <a:tailEnd/>
          </a:ln>
          <a:effectLst>
            <a:outerShdw dist="63500" dir="8100000" algn="ctr" rotWithShape="0">
              <a:srgbClr val="000000">
                <a:alpha val="25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100" dirty="0">
              <a:solidFill>
                <a:srgbClr val="FFFFFF"/>
              </a:solidFill>
            </a:endParaRPr>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我国制造业现状</a:t>
            </a:r>
          </a:p>
        </p:txBody>
      </p:sp>
      <p:sp>
        <p:nvSpPr>
          <p:cNvPr id="3" name="页脚占位符 2"/>
          <p:cNvSpPr>
            <a:spLocks noGrp="1"/>
          </p:cNvSpPr>
          <p:nvPr>
            <p:ph type="ftr" sz="quarter" idx="10"/>
          </p:nvPr>
        </p:nvSpPr>
        <p:spPr/>
        <p:txBody>
          <a:bodyPr/>
          <a:lstStyle/>
          <a:p>
            <a:pPr>
              <a:defRPr/>
            </a:pPr>
            <a:r>
              <a:rPr lang="zh-CN" altLang="en-US" dirty="0"/>
              <a:t>面向手工装配的人机融合装配系统的研究与实现</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2406883919"/>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1.</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选题背景及意义</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任意多边形 44">
            <a:extLst>
              <a:ext uri="{FF2B5EF4-FFF2-40B4-BE49-F238E27FC236}">
                <a16:creationId xmlns:a16="http://schemas.microsoft.com/office/drawing/2014/main" id="{6838900A-2C09-48AC-82A5-53BE788880C6}"/>
              </a:ext>
            </a:extLst>
          </p:cNvPr>
          <p:cNvSpPr/>
          <p:nvPr/>
        </p:nvSpPr>
        <p:spPr bwMode="auto">
          <a:xfrm>
            <a:off x="1579566" y="1120761"/>
            <a:ext cx="2754309" cy="458793"/>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Positive</a:t>
            </a:r>
            <a:endParaRPr lang="zh-CN" altLang="en-US" sz="3700" noProof="1"/>
          </a:p>
        </p:txBody>
      </p:sp>
      <p:sp>
        <p:nvSpPr>
          <p:cNvPr id="8" name="任意多边形 44">
            <a:extLst>
              <a:ext uri="{FF2B5EF4-FFF2-40B4-BE49-F238E27FC236}">
                <a16:creationId xmlns:a16="http://schemas.microsoft.com/office/drawing/2014/main" id="{9C196B40-B6ED-43A1-B8CC-24B4DF5FF247}"/>
              </a:ext>
            </a:extLst>
          </p:cNvPr>
          <p:cNvSpPr/>
          <p:nvPr/>
        </p:nvSpPr>
        <p:spPr bwMode="auto">
          <a:xfrm>
            <a:off x="1579565" y="3326342"/>
            <a:ext cx="2754309" cy="458793"/>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en-US" altLang="zh-CN" sz="3700" noProof="1"/>
              <a:t>Negative</a:t>
            </a:r>
            <a:endParaRPr lang="zh-CN" altLang="en-US" sz="3700" noProof="1"/>
          </a:p>
        </p:txBody>
      </p:sp>
      <p:sp>
        <p:nvSpPr>
          <p:cNvPr id="10" name="文本框 9">
            <a:extLst>
              <a:ext uri="{FF2B5EF4-FFF2-40B4-BE49-F238E27FC236}">
                <a16:creationId xmlns:a16="http://schemas.microsoft.com/office/drawing/2014/main" id="{FD4A6576-4794-4221-B8C1-3DE47895DCF6}"/>
              </a:ext>
            </a:extLst>
          </p:cNvPr>
          <p:cNvSpPr txBox="1"/>
          <p:nvPr/>
        </p:nvSpPr>
        <p:spPr>
          <a:xfrm>
            <a:off x="1579565" y="4021680"/>
            <a:ext cx="6362700"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粗放型、劳动密集型产业，缺乏自主品牌；</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人口红利消失，制造业向东南亚转移；</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企业智能化水平不足；</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企业中存在信息断层，决策滞后；</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消费者个性化需求提高，产线柔性较低</a:t>
            </a:r>
          </a:p>
        </p:txBody>
      </p:sp>
      <p:sp>
        <p:nvSpPr>
          <p:cNvPr id="13" name="文本框 12">
            <a:extLst>
              <a:ext uri="{FF2B5EF4-FFF2-40B4-BE49-F238E27FC236}">
                <a16:creationId xmlns:a16="http://schemas.microsoft.com/office/drawing/2014/main" id="{AAE5136B-C9E5-46FF-A27B-57ECB6A8D5E8}"/>
              </a:ext>
            </a:extLst>
          </p:cNvPr>
          <p:cNvSpPr txBox="1"/>
          <p:nvPr/>
        </p:nvSpPr>
        <p:spPr>
          <a:xfrm>
            <a:off x="1579565" y="1710381"/>
            <a:ext cx="6700834"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有一定工业基础，基础设施完善；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政府大力支持制造业发展；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62832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E90EA60-F8F1-4680-B5A2-17CCC422E4CA}"/>
              </a:ext>
            </a:extLst>
          </p:cNvPr>
          <p:cNvSpPr/>
          <p:nvPr/>
        </p:nvSpPr>
        <p:spPr bwMode="auto">
          <a:xfrm>
            <a:off x="0" y="717729"/>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12" name="矩形 9">
            <a:extLst>
              <a:ext uri="{FF2B5EF4-FFF2-40B4-BE49-F238E27FC236}">
                <a16:creationId xmlns:a16="http://schemas.microsoft.com/office/drawing/2014/main" id="{3A931F15-E70E-4168-BEC9-66AEC2CF1CB2}"/>
              </a:ext>
            </a:extLst>
          </p:cNvPr>
          <p:cNvSpPr>
            <a:spLocks noChangeArrowheads="1"/>
          </p:cNvSpPr>
          <p:nvPr/>
        </p:nvSpPr>
        <p:spPr bwMode="auto">
          <a:xfrm>
            <a:off x="1361559" y="755387"/>
            <a:ext cx="7706242" cy="2071820"/>
          </a:xfrm>
          <a:prstGeom prst="rect">
            <a:avLst/>
          </a:prstGeom>
          <a:gradFill rotWithShape="1">
            <a:gsLst>
              <a:gs pos="0">
                <a:schemeClr val="bg1"/>
              </a:gs>
              <a:gs pos="100000">
                <a:srgbClr val="D9D9D9"/>
              </a:gs>
            </a:gsLst>
            <a:lin ang="5400000" scaled="1"/>
          </a:gradFill>
          <a:ln w="12700">
            <a:solidFill>
              <a:schemeClr val="bg1"/>
            </a:solidFill>
            <a:miter lim="800000"/>
            <a:headEnd/>
            <a:tailEnd/>
          </a:ln>
          <a:effectLst>
            <a:outerShdw dist="63500" dir="8100000" algn="ctr" rotWithShape="0">
              <a:srgbClr val="000000">
                <a:alpha val="25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100" dirty="0">
              <a:solidFill>
                <a:srgbClr val="FFFFFF"/>
              </a:solidFill>
            </a:endParaRPr>
          </a:p>
        </p:txBody>
      </p:sp>
      <p:sp>
        <p:nvSpPr>
          <p:cNvPr id="11" name="矩形 9">
            <a:extLst>
              <a:ext uri="{FF2B5EF4-FFF2-40B4-BE49-F238E27FC236}">
                <a16:creationId xmlns:a16="http://schemas.microsoft.com/office/drawing/2014/main" id="{FF8CF89B-D57D-4C1B-811A-CD7476AF6B7F}"/>
              </a:ext>
            </a:extLst>
          </p:cNvPr>
          <p:cNvSpPr>
            <a:spLocks noChangeArrowheads="1"/>
          </p:cNvSpPr>
          <p:nvPr/>
        </p:nvSpPr>
        <p:spPr bwMode="auto">
          <a:xfrm>
            <a:off x="1361559" y="3063752"/>
            <a:ext cx="7706242" cy="3252450"/>
          </a:xfrm>
          <a:prstGeom prst="rect">
            <a:avLst/>
          </a:prstGeom>
          <a:gradFill rotWithShape="1">
            <a:gsLst>
              <a:gs pos="0">
                <a:schemeClr val="bg1"/>
              </a:gs>
              <a:gs pos="100000">
                <a:srgbClr val="D9D9D9"/>
              </a:gs>
            </a:gsLst>
            <a:lin ang="5400000" scaled="1"/>
          </a:gradFill>
          <a:ln w="12700">
            <a:solidFill>
              <a:schemeClr val="bg1"/>
            </a:solidFill>
            <a:miter lim="800000"/>
            <a:headEnd/>
            <a:tailEnd/>
          </a:ln>
          <a:effectLst>
            <a:outerShdw dist="63500" dir="8100000" algn="ctr" rotWithShape="0">
              <a:srgbClr val="000000">
                <a:alpha val="25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100" dirty="0">
              <a:solidFill>
                <a:srgbClr val="FFFFFF"/>
              </a:solidFill>
            </a:endParaRPr>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我国制造业现状</a:t>
            </a:r>
          </a:p>
        </p:txBody>
      </p:sp>
      <p:sp>
        <p:nvSpPr>
          <p:cNvPr id="3" name="页脚占位符 2"/>
          <p:cNvSpPr>
            <a:spLocks noGrp="1"/>
          </p:cNvSpPr>
          <p:nvPr>
            <p:ph type="ftr" sz="quarter" idx="10"/>
          </p:nvPr>
        </p:nvSpPr>
        <p:spPr/>
        <p:txBody>
          <a:bodyPr/>
          <a:lstStyle/>
          <a:p>
            <a:pPr>
              <a:defRPr/>
            </a:pPr>
            <a:r>
              <a:rPr lang="zh-CN" altLang="en-US" dirty="0"/>
              <a:t>面向手工装配的人机融合装配系统的研究与实现</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266028161"/>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1.</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选题背景及意义</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任意多边形 44">
            <a:extLst>
              <a:ext uri="{FF2B5EF4-FFF2-40B4-BE49-F238E27FC236}">
                <a16:creationId xmlns:a16="http://schemas.microsoft.com/office/drawing/2014/main" id="{6838900A-2C09-48AC-82A5-53BE788880C6}"/>
              </a:ext>
            </a:extLst>
          </p:cNvPr>
          <p:cNvSpPr/>
          <p:nvPr/>
        </p:nvSpPr>
        <p:spPr bwMode="auto">
          <a:xfrm>
            <a:off x="1579566" y="1120761"/>
            <a:ext cx="2754309" cy="458793"/>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zh-CN" altLang="en-US" sz="3700" noProof="1">
                <a:latin typeface="微软雅黑" panose="020B0503020204020204" pitchFamily="34" charset="-122"/>
                <a:ea typeface="微软雅黑" panose="020B0503020204020204" pitchFamily="34" charset="-122"/>
              </a:rPr>
              <a:t>产品装配</a:t>
            </a:r>
          </a:p>
        </p:txBody>
      </p:sp>
      <p:sp>
        <p:nvSpPr>
          <p:cNvPr id="8" name="任意多边形 44">
            <a:extLst>
              <a:ext uri="{FF2B5EF4-FFF2-40B4-BE49-F238E27FC236}">
                <a16:creationId xmlns:a16="http://schemas.microsoft.com/office/drawing/2014/main" id="{9C196B40-B6ED-43A1-B8CC-24B4DF5FF247}"/>
              </a:ext>
            </a:extLst>
          </p:cNvPr>
          <p:cNvSpPr/>
          <p:nvPr/>
        </p:nvSpPr>
        <p:spPr bwMode="auto">
          <a:xfrm>
            <a:off x="1579565" y="3326342"/>
            <a:ext cx="2754309" cy="458793"/>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lIns="176959" tIns="106473" rIns="176959" bIns="106473" spcCol="1270" anchor="ctr"/>
          <a:lstStyle/>
          <a:p>
            <a:pPr algn="ctr" defTabSz="1643894" eaLnBrk="1" fontAlgn="auto" hangingPunct="1">
              <a:lnSpc>
                <a:spcPct val="90000"/>
              </a:lnSpc>
              <a:spcAft>
                <a:spcPct val="35000"/>
              </a:spcAft>
              <a:defRPr/>
            </a:pPr>
            <a:r>
              <a:rPr lang="zh-CN" altLang="en-US" sz="3700" noProof="1">
                <a:latin typeface="微软雅黑" panose="020B0503020204020204" pitchFamily="34" charset="-122"/>
                <a:ea typeface="微软雅黑" panose="020B0503020204020204" pitchFamily="34" charset="-122"/>
              </a:rPr>
              <a:t>行业痛点</a:t>
            </a:r>
          </a:p>
        </p:txBody>
      </p:sp>
      <p:sp>
        <p:nvSpPr>
          <p:cNvPr id="10" name="文本框 9">
            <a:extLst>
              <a:ext uri="{FF2B5EF4-FFF2-40B4-BE49-F238E27FC236}">
                <a16:creationId xmlns:a16="http://schemas.microsoft.com/office/drawing/2014/main" id="{FD4A6576-4794-4221-B8C1-3DE47895DCF6}"/>
              </a:ext>
            </a:extLst>
          </p:cNvPr>
          <p:cNvSpPr txBox="1"/>
          <p:nvPr/>
        </p:nvSpPr>
        <p:spPr>
          <a:xfrm>
            <a:off x="1579565" y="4021680"/>
            <a:ext cx="6362700"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对灵活性要求极高，难以实现自动化；</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产品种类增多，手工装配更为重要；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工人流动性高，受教育水平低；</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工人培训成本高；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装配效率低下、质量不稳定。</a:t>
            </a:r>
            <a:endParaRPr lang="en-US" altLang="zh-CN"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AE5136B-C9E5-46FF-A27B-57ECB6A8D5E8}"/>
              </a:ext>
            </a:extLst>
          </p:cNvPr>
          <p:cNvSpPr txBox="1"/>
          <p:nvPr/>
        </p:nvSpPr>
        <p:spPr>
          <a:xfrm>
            <a:off x="1579565" y="1710381"/>
            <a:ext cx="6700834"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产品生产周期最后一步；</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占生产周期</a:t>
            </a:r>
            <a:r>
              <a:rPr lang="en-US" altLang="zh-CN" dirty="0">
                <a:latin typeface="微软雅黑" panose="020B0503020204020204" pitchFamily="34" charset="-122"/>
                <a:ea typeface="微软雅黑" panose="020B0503020204020204" pitchFamily="34" charset="-122"/>
              </a:rPr>
              <a:t>40%~60%</a:t>
            </a:r>
            <a:r>
              <a:rPr lang="zh-CN" altLang="en-US" dirty="0">
                <a:latin typeface="微软雅黑" panose="020B0503020204020204" pitchFamily="34" charset="-122"/>
                <a:ea typeface="微软雅黑" panose="020B0503020204020204" pitchFamily="34" charset="-122"/>
              </a:rPr>
              <a:t>的时间，极为重要。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2751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438F872-9932-49BC-A49B-BB4E7ABBBF1D}"/>
              </a:ext>
            </a:extLst>
          </p:cNvPr>
          <p:cNvSpPr/>
          <p:nvPr/>
        </p:nvSpPr>
        <p:spPr bwMode="auto">
          <a:xfrm>
            <a:off x="0" y="717729"/>
            <a:ext cx="1287780" cy="905331"/>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研究意义</a:t>
            </a:r>
          </a:p>
        </p:txBody>
      </p:sp>
      <p:sp>
        <p:nvSpPr>
          <p:cNvPr id="3" name="页脚占位符 2"/>
          <p:cNvSpPr>
            <a:spLocks noGrp="1"/>
          </p:cNvSpPr>
          <p:nvPr>
            <p:ph type="ftr" sz="quarter" idx="10"/>
          </p:nvPr>
        </p:nvSpPr>
        <p:spPr/>
        <p:txBody>
          <a:bodyPr/>
          <a:lstStyle/>
          <a:p>
            <a:pPr>
              <a:defRPr/>
            </a:pPr>
            <a:r>
              <a:rPr lang="zh-CN" altLang="en-US" dirty="0"/>
              <a:t>面向手工装配的人机融合装配系统的研究与实现</a:t>
            </a:r>
          </a:p>
        </p:txBody>
      </p:sp>
      <p:sp>
        <p:nvSpPr>
          <p:cNvPr id="4" name="日期占位符 3"/>
          <p:cNvSpPr>
            <a:spLocks noGrp="1"/>
          </p:cNvSpPr>
          <p:nvPr>
            <p:ph type="dt" sz="half" idx="12"/>
          </p:nvPr>
        </p:nvSpPr>
        <p:spPr/>
        <p:txBody>
          <a:bodyPr/>
          <a:lstStyle/>
          <a:p>
            <a:pPr>
              <a:defRPr/>
            </a:pPr>
            <a:fld id="{83313575-15AF-46EC-80F1-536D8A60EA68}" type="datetime1">
              <a:rPr lang="zh-CN" altLang="en-US" smtClean="0"/>
              <a:pPr>
                <a:defRPr/>
              </a:pPr>
              <a:t>2019/6/12</a:t>
            </a:fld>
            <a:endParaRPr lang="de-DE" altLang="zh-CN" dirty="0"/>
          </a:p>
        </p:txBody>
      </p:sp>
      <p:graphicFrame>
        <p:nvGraphicFramePr>
          <p:cNvPr id="7" name="表格 6"/>
          <p:cNvGraphicFramePr>
            <a:graphicFrameLocks noGrp="1"/>
          </p:cNvGraphicFramePr>
          <p:nvPr>
            <p:extLst>
              <p:ext uri="{D42A27DB-BD31-4B8C-83A1-F6EECF244321}">
                <p14:modId xmlns:p14="http://schemas.microsoft.com/office/powerpoint/2010/main" val="2294706189"/>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1.</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选题背景及意义</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2.</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研究目标及内容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7" name="矩形 9">
            <a:extLst>
              <a:ext uri="{FF2B5EF4-FFF2-40B4-BE49-F238E27FC236}">
                <a16:creationId xmlns:a16="http://schemas.microsoft.com/office/drawing/2014/main" id="{58FE144A-6AF7-4214-A7F6-5B33618CA594}"/>
              </a:ext>
            </a:extLst>
          </p:cNvPr>
          <p:cNvSpPr>
            <a:spLocks noChangeArrowheads="1"/>
          </p:cNvSpPr>
          <p:nvPr/>
        </p:nvSpPr>
        <p:spPr bwMode="auto">
          <a:xfrm>
            <a:off x="3171309" y="2963533"/>
            <a:ext cx="3943866" cy="930933"/>
          </a:xfrm>
          <a:prstGeom prst="rect">
            <a:avLst/>
          </a:prstGeom>
          <a:gradFill rotWithShape="1">
            <a:gsLst>
              <a:gs pos="0">
                <a:schemeClr val="bg1"/>
              </a:gs>
              <a:gs pos="100000">
                <a:srgbClr val="D9D9D9"/>
              </a:gs>
            </a:gsLst>
            <a:lin ang="5400000" scaled="1"/>
          </a:gradFill>
          <a:ln w="12700">
            <a:solidFill>
              <a:schemeClr val="bg1"/>
            </a:solidFill>
            <a:miter lim="800000"/>
            <a:headEnd/>
            <a:tailEnd/>
          </a:ln>
          <a:effectLst>
            <a:outerShdw dist="63500" dir="8100000" algn="ctr" rotWithShape="0">
              <a:srgbClr val="000000">
                <a:alpha val="25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100" dirty="0">
                <a:solidFill>
                  <a:srgbClr val="002060"/>
                </a:solidFill>
                <a:latin typeface="微软雅黑" panose="020B0503020204020204" pitchFamily="34" charset="-122"/>
                <a:ea typeface="微软雅黑" panose="020B0503020204020204" pitchFamily="34" charset="-122"/>
              </a:rPr>
              <a:t>提高企业智能化水平，推动制造业转型升级</a:t>
            </a:r>
          </a:p>
        </p:txBody>
      </p:sp>
      <p:sp>
        <p:nvSpPr>
          <p:cNvPr id="46" name="矩形 45">
            <a:extLst>
              <a:ext uri="{FF2B5EF4-FFF2-40B4-BE49-F238E27FC236}">
                <a16:creationId xmlns:a16="http://schemas.microsoft.com/office/drawing/2014/main" id="{050D9A5A-25B2-4BB0-B683-5BC43656F757}"/>
              </a:ext>
            </a:extLst>
          </p:cNvPr>
          <p:cNvSpPr/>
          <p:nvPr/>
        </p:nvSpPr>
        <p:spPr>
          <a:xfrm>
            <a:off x="1431686" y="1299465"/>
            <a:ext cx="3156427" cy="6745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极大提高产线柔性</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id="{1F649D23-9B2E-4C21-8179-4ABC36711E2F}"/>
              </a:ext>
            </a:extLst>
          </p:cNvPr>
          <p:cNvSpPr/>
          <p:nvPr/>
        </p:nvSpPr>
        <p:spPr>
          <a:xfrm>
            <a:off x="1431686" y="4883944"/>
            <a:ext cx="3156427" cy="6745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提高生产效率、降低成本</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矩形 48">
            <a:extLst>
              <a:ext uri="{FF2B5EF4-FFF2-40B4-BE49-F238E27FC236}">
                <a16:creationId xmlns:a16="http://schemas.microsoft.com/office/drawing/2014/main" id="{092EA0F6-23E3-4F82-88E1-80E7B9577CCF}"/>
              </a:ext>
            </a:extLst>
          </p:cNvPr>
          <p:cNvSpPr/>
          <p:nvPr/>
        </p:nvSpPr>
        <p:spPr>
          <a:xfrm>
            <a:off x="5689361" y="1299465"/>
            <a:ext cx="3156427" cy="6745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提高产品装配质量</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4BABEAA0-3AAF-49BC-8E2F-CBD7100577EE}"/>
              </a:ext>
            </a:extLst>
          </p:cNvPr>
          <p:cNvSpPr/>
          <p:nvPr/>
        </p:nvSpPr>
        <p:spPr>
          <a:xfrm>
            <a:off x="5648879" y="4883944"/>
            <a:ext cx="3156427" cy="6745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打通信息断层</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685A2F36-08E0-4F77-A2DF-834A638AC43D}"/>
              </a:ext>
            </a:extLst>
          </p:cNvPr>
          <p:cNvCxnSpPr>
            <a:cxnSpLocks/>
          </p:cNvCxnSpPr>
          <p:nvPr/>
        </p:nvCxnSpPr>
        <p:spPr>
          <a:xfrm>
            <a:off x="2705100" y="1974055"/>
            <a:ext cx="1057275" cy="98947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942DA91-F919-4F8C-8B88-14D61724E461}"/>
              </a:ext>
            </a:extLst>
          </p:cNvPr>
          <p:cNvCxnSpPr>
            <a:cxnSpLocks/>
          </p:cNvCxnSpPr>
          <p:nvPr/>
        </p:nvCxnSpPr>
        <p:spPr>
          <a:xfrm flipV="1">
            <a:off x="2705100" y="3953011"/>
            <a:ext cx="1057275" cy="93093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0C98A16-0A3D-47C1-9627-1A2CA6B97BE9}"/>
              </a:ext>
            </a:extLst>
          </p:cNvPr>
          <p:cNvCxnSpPr>
            <a:cxnSpLocks/>
          </p:cNvCxnSpPr>
          <p:nvPr/>
        </p:nvCxnSpPr>
        <p:spPr>
          <a:xfrm flipH="1" flipV="1">
            <a:off x="6296025" y="3953011"/>
            <a:ext cx="704850" cy="93093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D07A316-B58F-4C9A-82AC-6DA9965A2F57}"/>
              </a:ext>
            </a:extLst>
          </p:cNvPr>
          <p:cNvCxnSpPr/>
          <p:nvPr/>
        </p:nvCxnSpPr>
        <p:spPr>
          <a:xfrm flipH="1">
            <a:off x="6195932" y="1974055"/>
            <a:ext cx="1028700" cy="98947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5101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outVertical)">
                                      <p:cBhvr>
                                        <p:cTn id="11" dur="500"/>
                                        <p:tgtEl>
                                          <p:spTgt spid="4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arn(outVertical)">
                                      <p:cBhvr>
                                        <p:cTn id="15" dur="500"/>
                                        <p:tgtEl>
                                          <p:spTgt spid="49"/>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barn(outVertical)">
                                      <p:cBhvr>
                                        <p:cTn id="19" dur="500"/>
                                        <p:tgtEl>
                                          <p:spTgt spid="50"/>
                                        </p:tgtEl>
                                      </p:cBhvr>
                                    </p:animEffect>
                                  </p:childTnLst>
                                </p:cTn>
                              </p:par>
                              <p:par>
                                <p:cTn id="20" presetID="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9"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8E18D627-2A5D-48CD-8779-D57E53C20156}"/>
              </a:ext>
            </a:extLst>
          </p:cNvPr>
          <p:cNvSpPr>
            <a:spLocks noGrp="1"/>
          </p:cNvSpPr>
          <p:nvPr>
            <p:ph type="subTitle" idx="4294967295"/>
          </p:nvPr>
        </p:nvSpPr>
        <p:spPr>
          <a:xfrm>
            <a:off x="416925" y="3607254"/>
            <a:ext cx="6840000" cy="1071150"/>
          </a:xfrm>
        </p:spPr>
        <p:txBody>
          <a:bodyPr/>
          <a:lstStyle/>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研究目标</a:t>
            </a:r>
            <a:endParaRPr lang="en-US" altLang="zh-CN" sz="2800" dirty="0">
              <a:solidFill>
                <a:srgbClr val="262626"/>
              </a:solidFill>
              <a:latin typeface="微软雅黑" panose="020B0503020204020204" pitchFamily="34" charset="-122"/>
              <a:ea typeface="微软雅黑" panose="020B0503020204020204" pitchFamily="34" charset="-122"/>
            </a:endParaRPr>
          </a:p>
          <a:p>
            <a:r>
              <a:rPr lang="en-US" altLang="zh-CN" sz="2800" dirty="0">
                <a:solidFill>
                  <a:srgbClr val="262626"/>
                </a:solidFill>
                <a:latin typeface="微软雅黑" panose="020B0503020204020204" pitchFamily="34" charset="-122"/>
                <a:ea typeface="微软雅黑" panose="020B0503020204020204" pitchFamily="34" charset="-122"/>
              </a:rPr>
              <a:t>——</a:t>
            </a:r>
            <a:r>
              <a:rPr lang="zh-CN" altLang="en-US" sz="2800" dirty="0">
                <a:solidFill>
                  <a:srgbClr val="262626"/>
                </a:solidFill>
                <a:latin typeface="微软雅黑" panose="020B0503020204020204" pitchFamily="34" charset="-122"/>
                <a:ea typeface="微软雅黑" panose="020B0503020204020204" pitchFamily="34" charset="-122"/>
              </a:rPr>
              <a:t>研究内容</a:t>
            </a:r>
            <a:endParaRPr lang="en-US" altLang="zh-CN" sz="2800" dirty="0">
              <a:solidFill>
                <a:srgbClr val="262626"/>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A643E67F-7D6D-4ADD-8B41-3F2F262A1277}"/>
              </a:ext>
            </a:extLst>
          </p:cNvPr>
          <p:cNvSpPr>
            <a:spLocks noGrp="1"/>
          </p:cNvSpPr>
          <p:nvPr>
            <p:ph type="title"/>
          </p:nvPr>
        </p:nvSpPr>
        <p:spPr>
          <a:xfrm>
            <a:off x="416925" y="2016847"/>
            <a:ext cx="6840000" cy="1233900"/>
          </a:xfrm>
        </p:spPr>
        <p:txBody>
          <a:bodyPr/>
          <a:lstStyle/>
          <a:p>
            <a:r>
              <a:rPr lang="zh-CN" altLang="en-US" sz="5400" dirty="0">
                <a:latin typeface="微软雅黑" panose="020B0503020204020204" pitchFamily="34" charset="-122"/>
                <a:ea typeface="微软雅黑" panose="020B0503020204020204" pitchFamily="34" charset="-122"/>
              </a:rPr>
              <a:t>研究目标及内容</a:t>
            </a:r>
          </a:p>
        </p:txBody>
      </p:sp>
    </p:spTree>
    <p:extLst>
      <p:ext uri="{BB962C8B-B14F-4D97-AF65-F5344CB8AC3E}">
        <p14:creationId xmlns:p14="http://schemas.microsoft.com/office/powerpoint/2010/main" val="3381330813"/>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BE3377C-D99F-459C-9BD2-D56F45F3BE26}"/>
              </a:ext>
            </a:extLst>
          </p:cNvPr>
          <p:cNvSpPr/>
          <p:nvPr/>
        </p:nvSpPr>
        <p:spPr bwMode="auto">
          <a:xfrm>
            <a:off x="0" y="1633729"/>
            <a:ext cx="1287780" cy="906706"/>
          </a:xfrm>
          <a:prstGeom prst="rect">
            <a:avLst/>
          </a:prstGeom>
          <a:solidFill>
            <a:schemeClr val="bg2">
              <a:lumMod val="20000"/>
              <a:lumOff val="80000"/>
            </a:schemeClr>
          </a:solidFill>
          <a:ln w="9525" cap="flat" cmpd="sng" algn="ctr">
            <a:solidFill>
              <a:schemeClr val="accent3">
                <a:lumMod val="85000"/>
              </a:schemeClr>
            </a:solidFill>
            <a:prstDash val="solid"/>
            <a:round/>
            <a:headEnd type="none" w="med" len="med"/>
            <a:tailEnd type="none" w="med" len="med"/>
          </a:ln>
          <a:effectLst>
            <a:innerShdw blurRad="114300">
              <a:schemeClr val="accent2"/>
            </a:innerShdw>
            <a:softEdge rad="0"/>
          </a:effectLst>
        </p:spPr>
        <p:txBody>
          <a:bodyPr/>
          <a:lstStyle/>
          <a:p>
            <a:pP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1361559" y="76200"/>
            <a:ext cx="5115441" cy="442642"/>
          </a:xfrm>
        </p:spPr>
        <p:txBody>
          <a:bodyPr/>
          <a:lstStyle/>
          <a:p>
            <a:r>
              <a:rPr lang="zh-CN" altLang="en-US" sz="2400" b="1" dirty="0">
                <a:latin typeface="微软雅黑" pitchFamily="34" charset="-122"/>
                <a:ea typeface="微软雅黑" pitchFamily="34" charset="-122"/>
              </a:rPr>
              <a:t>研究目标</a:t>
            </a:r>
          </a:p>
        </p:txBody>
      </p:sp>
      <p:graphicFrame>
        <p:nvGraphicFramePr>
          <p:cNvPr id="7" name="表格 6"/>
          <p:cNvGraphicFramePr>
            <a:graphicFrameLocks noGrp="1"/>
          </p:cNvGraphicFramePr>
          <p:nvPr>
            <p:extLst>
              <p:ext uri="{D42A27DB-BD31-4B8C-83A1-F6EECF244321}">
                <p14:modId xmlns:p14="http://schemas.microsoft.com/office/powerpoint/2010/main" val="3117308320"/>
              </p:ext>
            </p:extLst>
          </p:nvPr>
        </p:nvGraphicFramePr>
        <p:xfrm>
          <a:off x="0" y="729000"/>
          <a:ext cx="1287780" cy="5400000"/>
        </p:xfrm>
        <a:graphic>
          <a:graphicData uri="http://schemas.openxmlformats.org/drawingml/2006/table">
            <a:tbl>
              <a:tblPr firstRow="1" bandRow="1">
                <a:tableStyleId>{5C22544A-7EE6-4342-B048-85BDC9FD1C3A}</a:tableStyleId>
              </a:tblPr>
              <a:tblGrid>
                <a:gridCol w="252902">
                  <a:extLst>
                    <a:ext uri="{9D8B030D-6E8A-4147-A177-3AD203B41FA5}">
                      <a16:colId xmlns:a16="http://schemas.microsoft.com/office/drawing/2014/main" val="20000"/>
                    </a:ext>
                  </a:extLst>
                </a:gridCol>
                <a:gridCol w="1034878">
                  <a:extLst>
                    <a:ext uri="{9D8B030D-6E8A-4147-A177-3AD203B41FA5}">
                      <a16:colId xmlns:a16="http://schemas.microsoft.com/office/drawing/2014/main" val="20001"/>
                    </a:ext>
                  </a:extLst>
                </a:gridCol>
              </a:tblGrid>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1.</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选题背景及意义</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algn="l">
                        <a:spcBef>
                          <a:spcPts val="0"/>
                        </a:spcBef>
                      </a:pPr>
                      <a:r>
                        <a:rPr lang="de-DE" sz="1500" b="1" dirty="0">
                          <a:solidFill>
                            <a:schemeClr val="tx1"/>
                          </a:solidFill>
                          <a:highlight>
                            <a:srgbClr val="FFFF00"/>
                          </a:highlight>
                          <a:latin typeface="微软雅黑" pitchFamily="34" charset="-122"/>
                          <a:ea typeface="微软雅黑" pitchFamily="34" charset="-122"/>
                        </a:rPr>
                        <a:t>2.</a:t>
                      </a:r>
                    </a:p>
                  </a:txBody>
                  <a:tcPr marL="36001" marR="3600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spcBef>
                          <a:spcPts val="0"/>
                        </a:spcBef>
                      </a:pPr>
                      <a:r>
                        <a:rPr lang="zh-CN" altLang="en-US" sz="1600" b="1" kern="1200" dirty="0">
                          <a:solidFill>
                            <a:schemeClr val="tx1"/>
                          </a:solidFill>
                          <a:latin typeface="微软雅黑" pitchFamily="34" charset="-122"/>
                          <a:ea typeface="微软雅黑" pitchFamily="34" charset="-122"/>
                          <a:cs typeface="+mn-cs"/>
                        </a:rPr>
                        <a:t>研究目标及内容</a:t>
                      </a:r>
                      <a:endParaRPr lang="de-DE" altLang="de-DE" sz="1600" b="1" kern="1200" dirty="0">
                        <a:solidFill>
                          <a:schemeClr val="tx1"/>
                        </a:solidFill>
                        <a:latin typeface="微软雅黑" pitchFamily="34" charset="-122"/>
                        <a:ea typeface="微软雅黑" pitchFamily="34" charset="-122"/>
                        <a:cs typeface="+mn-cs"/>
                      </a:endParaRPr>
                    </a:p>
                  </a:txBody>
                  <a:tcPr marL="108000" marR="108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algn="l">
                        <a:spcBef>
                          <a:spcPts val="0"/>
                        </a:spcBef>
                      </a:pPr>
                      <a:r>
                        <a:rPr lang="de-DE" sz="1400" b="0" dirty="0">
                          <a:solidFill>
                            <a:schemeClr val="accent3">
                              <a:lumMod val="75000"/>
                            </a:schemeClr>
                          </a:solidFill>
                          <a:latin typeface="微软雅黑" pitchFamily="34" charset="-122"/>
                          <a:ea typeface="微软雅黑" pitchFamily="34" charset="-122"/>
                        </a:rPr>
                        <a:t>3.</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研究过程</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algn="l" defTabSz="914400" rtl="0" eaLnBrk="1" latinLnBrk="0" hangingPunct="1">
                        <a:spcBef>
                          <a:spcPts val="0"/>
                        </a:spcBef>
                      </a:pPr>
                      <a:r>
                        <a:rPr lang="de-DE" sz="1400" kern="1200" dirty="0">
                          <a:solidFill>
                            <a:schemeClr val="accent3">
                              <a:lumMod val="75000"/>
                            </a:schemeClr>
                          </a:solidFill>
                          <a:latin typeface="微软雅黑" pitchFamily="34" charset="-122"/>
                          <a:ea typeface="微软雅黑" pitchFamily="34" charset="-122"/>
                          <a:cs typeface="+mn-cs"/>
                        </a:rPr>
                        <a:t>4.</a:t>
                      </a: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Bef>
                          <a:spcPts val="0"/>
                        </a:spcBef>
                      </a:pPr>
                      <a:r>
                        <a:rPr lang="zh-CN" altLang="en-US" sz="1400" kern="1200" dirty="0">
                          <a:solidFill>
                            <a:schemeClr val="accent3">
                              <a:lumMod val="75000"/>
                            </a:schemeClr>
                          </a:solidFill>
                          <a:latin typeface="微软雅黑" pitchFamily="34" charset="-122"/>
                          <a:ea typeface="微软雅黑" pitchFamily="34" charset="-122"/>
                          <a:cs typeface="+mn-cs"/>
                        </a:rPr>
                        <a:t>项目创新点</a:t>
                      </a:r>
                      <a:endParaRPr lang="de-DE" altLang="de-DE" sz="1400" kern="1200" dirty="0">
                        <a:solidFill>
                          <a:schemeClr val="accent3">
                            <a:lumMod val="75000"/>
                          </a:schemeClr>
                        </a:solidFill>
                        <a:latin typeface="微软雅黑" pitchFamily="34" charset="-122"/>
                        <a:ea typeface="微软雅黑" pitchFamily="34" charset="-122"/>
                        <a:cs typeface="+mn-cs"/>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5.</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研究成果</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836806"/>
                  </a:ext>
                </a:extLst>
              </a:tr>
              <a:tr h="900000">
                <a:tc>
                  <a:txBody>
                    <a:bodyPr/>
                    <a:lstStyle/>
                    <a:p>
                      <a:pPr algn="l">
                        <a:spcBef>
                          <a:spcPts val="0"/>
                        </a:spcBef>
                      </a:pPr>
                      <a:r>
                        <a:rPr lang="en-US" altLang="zh-CN" sz="1400" b="0" dirty="0">
                          <a:solidFill>
                            <a:schemeClr val="accent3">
                              <a:lumMod val="75000"/>
                            </a:schemeClr>
                          </a:solidFill>
                          <a:latin typeface="微软雅黑" pitchFamily="34" charset="-122"/>
                          <a:ea typeface="微软雅黑" pitchFamily="34" charset="-122"/>
                        </a:rPr>
                        <a:t>6.</a:t>
                      </a:r>
                      <a:endParaRPr lang="de-DE" sz="1400" b="0" dirty="0">
                        <a:solidFill>
                          <a:schemeClr val="accent3">
                            <a:lumMod val="75000"/>
                          </a:schemeClr>
                        </a:solidFill>
                        <a:latin typeface="微软雅黑" pitchFamily="34" charset="-122"/>
                        <a:ea typeface="微软雅黑" pitchFamily="34" charset="-122"/>
                      </a:endParaRPr>
                    </a:p>
                  </a:txBody>
                  <a:tcPr marL="36001" marR="36001"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spcBef>
                          <a:spcPts val="0"/>
                        </a:spcBef>
                      </a:pPr>
                      <a:r>
                        <a:rPr lang="zh-CN" altLang="en-US" sz="1400" b="0" dirty="0">
                          <a:solidFill>
                            <a:schemeClr val="accent3">
                              <a:lumMod val="75000"/>
                            </a:schemeClr>
                          </a:solidFill>
                          <a:latin typeface="微软雅黑" pitchFamily="34" charset="-122"/>
                          <a:ea typeface="微软雅黑" pitchFamily="34" charset="-122"/>
                        </a:rPr>
                        <a:t>总结与展望</a:t>
                      </a:r>
                      <a:endParaRPr lang="de-DE" altLang="de-DE" sz="1400" b="0" dirty="0">
                        <a:solidFill>
                          <a:schemeClr val="accent3">
                            <a:lumMod val="75000"/>
                          </a:schemeClr>
                        </a:solidFill>
                        <a:latin typeface="微软雅黑" pitchFamily="34" charset="-122"/>
                        <a:ea typeface="微软雅黑" pitchFamily="34" charset="-122"/>
                      </a:endParaRPr>
                    </a:p>
                  </a:txBody>
                  <a:tcPr marL="108000" marR="108000" marT="0"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Rectangle 8">
            <a:extLst>
              <a:ext uri="{FF2B5EF4-FFF2-40B4-BE49-F238E27FC236}">
                <a16:creationId xmlns:a16="http://schemas.microsoft.com/office/drawing/2014/main" id="{0876DC0A-628D-4F66-9C3F-8F1E8C07AE23}"/>
              </a:ext>
            </a:extLst>
          </p:cNvPr>
          <p:cNvSpPr>
            <a:spLocks noChangeArrowheads="1"/>
          </p:cNvSpPr>
          <p:nvPr/>
        </p:nvSpPr>
        <p:spPr bwMode="auto">
          <a:xfrm>
            <a:off x="1986125" y="1678015"/>
            <a:ext cx="6392670" cy="2085532"/>
          </a:xfrm>
          <a:prstGeom prst="rect">
            <a:avLst/>
          </a:prstGeom>
          <a:solidFill>
            <a:schemeClr val="bg1">
              <a:lumMod val="95000"/>
            </a:schemeClr>
          </a:solidFill>
          <a:ln w="9525">
            <a:solidFill>
              <a:schemeClr val="bg2"/>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9">
            <a:extLst>
              <a:ext uri="{FF2B5EF4-FFF2-40B4-BE49-F238E27FC236}">
                <a16:creationId xmlns:a16="http://schemas.microsoft.com/office/drawing/2014/main" id="{F738C895-DB93-4DF5-806F-765F1CE6ECC1}"/>
              </a:ext>
            </a:extLst>
          </p:cNvPr>
          <p:cNvSpPr>
            <a:spLocks/>
          </p:cNvSpPr>
          <p:nvPr/>
        </p:nvSpPr>
        <p:spPr bwMode="auto">
          <a:xfrm>
            <a:off x="1903576" y="1524027"/>
            <a:ext cx="2527687"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23" name="TextBox 15">
            <a:extLst>
              <a:ext uri="{FF2B5EF4-FFF2-40B4-BE49-F238E27FC236}">
                <a16:creationId xmlns:a16="http://schemas.microsoft.com/office/drawing/2014/main" id="{82C0F96E-B30C-4ECB-A1F3-6A4B754824AA}"/>
              </a:ext>
            </a:extLst>
          </p:cNvPr>
          <p:cNvSpPr txBox="1">
            <a:spLocks noChangeArrowheads="1"/>
          </p:cNvSpPr>
          <p:nvPr/>
        </p:nvSpPr>
        <p:spPr bwMode="auto">
          <a:xfrm>
            <a:off x="1936611" y="148682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总体目标</a:t>
            </a:r>
          </a:p>
        </p:txBody>
      </p:sp>
      <p:sp>
        <p:nvSpPr>
          <p:cNvPr id="24" name="文本框 23">
            <a:extLst>
              <a:ext uri="{FF2B5EF4-FFF2-40B4-BE49-F238E27FC236}">
                <a16:creationId xmlns:a16="http://schemas.microsoft.com/office/drawing/2014/main" id="{0FDFDCA2-64AE-4678-97C5-D145846FED37}"/>
              </a:ext>
            </a:extLst>
          </p:cNvPr>
          <p:cNvSpPr txBox="1"/>
          <p:nvPr/>
        </p:nvSpPr>
        <p:spPr>
          <a:xfrm>
            <a:off x="2120398" y="1980533"/>
            <a:ext cx="5996659"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不是全自动化的黑灯工厂；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不是单纯的人工智能系统；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人机融合的智能装配系统；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人的灵活、智能与机器的精准、高效结合</a:t>
            </a:r>
            <a:endParaRPr lang="en-US" altLang="zh-CN" dirty="0">
              <a:latin typeface="微软雅黑" panose="020B0503020204020204" pitchFamily="34" charset="-122"/>
              <a:ea typeface="微软雅黑" panose="020B0503020204020204" pitchFamily="34" charset="-122"/>
            </a:endParaRPr>
          </a:p>
        </p:txBody>
      </p:sp>
      <p:sp>
        <p:nvSpPr>
          <p:cNvPr id="26" name="Rectangle 8">
            <a:extLst>
              <a:ext uri="{FF2B5EF4-FFF2-40B4-BE49-F238E27FC236}">
                <a16:creationId xmlns:a16="http://schemas.microsoft.com/office/drawing/2014/main" id="{3453C8EE-6E21-4B26-9CB4-8158BD959C69}"/>
              </a:ext>
            </a:extLst>
          </p:cNvPr>
          <p:cNvSpPr>
            <a:spLocks noChangeArrowheads="1"/>
          </p:cNvSpPr>
          <p:nvPr/>
        </p:nvSpPr>
        <p:spPr bwMode="auto">
          <a:xfrm>
            <a:off x="1547062" y="4674266"/>
            <a:ext cx="1593447" cy="696913"/>
          </a:xfrm>
          <a:prstGeom prst="rect">
            <a:avLst/>
          </a:prstGeom>
          <a:noFill/>
          <a:ln w="57150">
            <a:solidFill>
              <a:srgbClr val="0070C0"/>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latin typeface="Arial" panose="020B0604020202020204" pitchFamily="34" charset="0"/>
              <a:ea typeface="华文细黑" panose="02010600040101010101" pitchFamily="2" charset="-122"/>
            </a:endParaRPr>
          </a:p>
        </p:txBody>
      </p:sp>
      <p:sp>
        <p:nvSpPr>
          <p:cNvPr id="27" name="矩形 39">
            <a:extLst>
              <a:ext uri="{FF2B5EF4-FFF2-40B4-BE49-F238E27FC236}">
                <a16:creationId xmlns:a16="http://schemas.microsoft.com/office/drawing/2014/main" id="{FDFAEAA5-2685-43A3-AC58-D577620C4E41}"/>
              </a:ext>
            </a:extLst>
          </p:cNvPr>
          <p:cNvSpPr>
            <a:spLocks noChangeArrowheads="1"/>
          </p:cNvSpPr>
          <p:nvPr/>
        </p:nvSpPr>
        <p:spPr bwMode="auto">
          <a:xfrm>
            <a:off x="1641969" y="4861587"/>
            <a:ext cx="14758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灵活、智能</a:t>
            </a:r>
          </a:p>
        </p:txBody>
      </p:sp>
      <p:sp>
        <p:nvSpPr>
          <p:cNvPr id="28" name="Freeform 9">
            <a:extLst>
              <a:ext uri="{FF2B5EF4-FFF2-40B4-BE49-F238E27FC236}">
                <a16:creationId xmlns:a16="http://schemas.microsoft.com/office/drawing/2014/main" id="{A28A8E51-6D5D-4B89-9311-8DABC20B0381}"/>
              </a:ext>
            </a:extLst>
          </p:cNvPr>
          <p:cNvSpPr>
            <a:spLocks/>
          </p:cNvSpPr>
          <p:nvPr/>
        </p:nvSpPr>
        <p:spPr bwMode="auto">
          <a:xfrm>
            <a:off x="1528980" y="4406374"/>
            <a:ext cx="739010"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29" name="TextBox 15">
            <a:extLst>
              <a:ext uri="{FF2B5EF4-FFF2-40B4-BE49-F238E27FC236}">
                <a16:creationId xmlns:a16="http://schemas.microsoft.com/office/drawing/2014/main" id="{036358B5-A7A0-42A3-A8A4-2F161874F38C}"/>
              </a:ext>
            </a:extLst>
          </p:cNvPr>
          <p:cNvSpPr txBox="1">
            <a:spLocks noChangeArrowheads="1"/>
          </p:cNvSpPr>
          <p:nvPr/>
        </p:nvSpPr>
        <p:spPr bwMode="auto">
          <a:xfrm>
            <a:off x="1562015" y="4369168"/>
            <a:ext cx="423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人</a:t>
            </a:r>
          </a:p>
        </p:txBody>
      </p:sp>
      <p:sp>
        <p:nvSpPr>
          <p:cNvPr id="30" name="任意多边形 6">
            <a:extLst>
              <a:ext uri="{FF2B5EF4-FFF2-40B4-BE49-F238E27FC236}">
                <a16:creationId xmlns:a16="http://schemas.microsoft.com/office/drawing/2014/main" id="{5443807F-49F2-4134-BFCB-EA47AD322E6B}"/>
              </a:ext>
            </a:extLst>
          </p:cNvPr>
          <p:cNvSpPr>
            <a:spLocks/>
          </p:cNvSpPr>
          <p:nvPr/>
        </p:nvSpPr>
        <p:spPr bwMode="auto">
          <a:xfrm>
            <a:off x="3235416" y="4710859"/>
            <a:ext cx="739011" cy="710407"/>
          </a:xfrm>
          <a:custGeom>
            <a:avLst/>
            <a:gdLst>
              <a:gd name="T0" fmla="*/ 139588 w 1050805"/>
              <a:gd name="T1" fmla="*/ 402702 h 1050805"/>
              <a:gd name="T2" fmla="*/ 402702 w 1050805"/>
              <a:gd name="T3" fmla="*/ 402702 h 1050805"/>
              <a:gd name="T4" fmla="*/ 402702 w 1050805"/>
              <a:gd name="T5" fmla="*/ 139588 h 1050805"/>
              <a:gd name="T6" fmla="*/ 650383 w 1050805"/>
              <a:gd name="T7" fmla="*/ 139588 h 1050805"/>
              <a:gd name="T8" fmla="*/ 650383 w 1050805"/>
              <a:gd name="T9" fmla="*/ 402702 h 1050805"/>
              <a:gd name="T10" fmla="*/ 913497 w 1050805"/>
              <a:gd name="T11" fmla="*/ 402702 h 1050805"/>
              <a:gd name="T12" fmla="*/ 913497 w 1050805"/>
              <a:gd name="T13" fmla="*/ 650383 h 1050805"/>
              <a:gd name="T14" fmla="*/ 650383 w 1050805"/>
              <a:gd name="T15" fmla="*/ 650383 h 1050805"/>
              <a:gd name="T16" fmla="*/ 650383 w 1050805"/>
              <a:gd name="T17" fmla="*/ 913497 h 1050805"/>
              <a:gd name="T18" fmla="*/ 402702 w 1050805"/>
              <a:gd name="T19" fmla="*/ 913497 h 1050805"/>
              <a:gd name="T20" fmla="*/ 402702 w 1050805"/>
              <a:gd name="T21" fmla="*/ 650383 h 1050805"/>
              <a:gd name="T22" fmla="*/ 139588 w 1050805"/>
              <a:gd name="T23" fmla="*/ 650383 h 1050805"/>
              <a:gd name="T24" fmla="*/ 139588 w 1050805"/>
              <a:gd name="T25" fmla="*/ 402702 h 1050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0176AB"/>
          </a:solidFill>
          <a:ln>
            <a:noFill/>
          </a:ln>
          <a:extLst>
            <a:ext uri="{91240B29-F687-4F45-9708-019B960494DF}">
              <a14:hiddenLine xmlns:a14="http://schemas.microsoft.com/office/drawing/2010/main" w="9525">
                <a:solidFill>
                  <a:srgbClr val="000000"/>
                </a:solidFill>
                <a:round/>
                <a:headEnd/>
                <a:tailEnd/>
              </a14:hiddenLine>
            </a:ext>
          </a:extLst>
        </p:spPr>
        <p:txBody>
          <a:bodyPr lIns="139284" tIns="401828" rIns="139284" bIns="401828" anchor="ctr"/>
          <a:lstStyle/>
          <a:p>
            <a:endParaRPr lang="zh-CN" altLang="en-US"/>
          </a:p>
        </p:txBody>
      </p:sp>
      <p:sp>
        <p:nvSpPr>
          <p:cNvPr id="39" name="任意多边形 7">
            <a:extLst>
              <a:ext uri="{FF2B5EF4-FFF2-40B4-BE49-F238E27FC236}">
                <a16:creationId xmlns:a16="http://schemas.microsoft.com/office/drawing/2014/main" id="{73942D50-1DD4-423F-B9D9-310495BC7AB8}"/>
              </a:ext>
            </a:extLst>
          </p:cNvPr>
          <p:cNvSpPr>
            <a:spLocks/>
          </p:cNvSpPr>
          <p:nvPr/>
        </p:nvSpPr>
        <p:spPr bwMode="auto">
          <a:xfrm>
            <a:off x="5717838" y="4830833"/>
            <a:ext cx="606975" cy="425005"/>
          </a:xfrm>
          <a:custGeom>
            <a:avLst/>
            <a:gdLst>
              <a:gd name="T0" fmla="*/ 139588 w 1050805"/>
              <a:gd name="T1" fmla="*/ 216941 h 1050805"/>
              <a:gd name="T2" fmla="*/ 913497 w 1050805"/>
              <a:gd name="T3" fmla="*/ 216941 h 1050805"/>
              <a:gd name="T4" fmla="*/ 913497 w 1050805"/>
              <a:gd name="T5" fmla="*/ 464622 h 1050805"/>
              <a:gd name="T6" fmla="*/ 139588 w 1050805"/>
              <a:gd name="T7" fmla="*/ 464622 h 1050805"/>
              <a:gd name="T8" fmla="*/ 139588 w 1050805"/>
              <a:gd name="T9" fmla="*/ 216941 h 1050805"/>
              <a:gd name="T10" fmla="*/ 139588 w 1050805"/>
              <a:gd name="T11" fmla="*/ 588463 h 1050805"/>
              <a:gd name="T12" fmla="*/ 913497 w 1050805"/>
              <a:gd name="T13" fmla="*/ 588463 h 1050805"/>
              <a:gd name="T14" fmla="*/ 913497 w 1050805"/>
              <a:gd name="T15" fmla="*/ 836144 h 1050805"/>
              <a:gd name="T16" fmla="*/ 139588 w 1050805"/>
              <a:gd name="T17" fmla="*/ 836144 h 1050805"/>
              <a:gd name="T18" fmla="*/ 139588 w 1050805"/>
              <a:gd name="T19" fmla="*/ 588463 h 1050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a:solidFill>
            <a:srgbClr val="E5AA57"/>
          </a:solidFill>
          <a:ln>
            <a:noFill/>
          </a:ln>
          <a:extLst>
            <a:ext uri="{91240B29-F687-4F45-9708-019B960494DF}">
              <a14:hiddenLine xmlns:a14="http://schemas.microsoft.com/office/drawing/2010/main" w="9525">
                <a:solidFill>
                  <a:srgbClr val="000000"/>
                </a:solidFill>
                <a:round/>
                <a:headEnd/>
                <a:tailEnd/>
              </a14:hiddenLine>
            </a:ext>
          </a:extLst>
        </p:spPr>
        <p:txBody>
          <a:bodyPr lIns="139284" tIns="216466" rIns="139284" bIns="216466" anchor="ctr"/>
          <a:lstStyle/>
          <a:p>
            <a:endParaRPr lang="zh-CN" altLang="en-US"/>
          </a:p>
        </p:txBody>
      </p:sp>
      <p:sp>
        <p:nvSpPr>
          <p:cNvPr id="40" name="Rectangle 8">
            <a:extLst>
              <a:ext uri="{FF2B5EF4-FFF2-40B4-BE49-F238E27FC236}">
                <a16:creationId xmlns:a16="http://schemas.microsoft.com/office/drawing/2014/main" id="{ECD93A55-9A36-4E22-94E8-D5D695101051}"/>
              </a:ext>
            </a:extLst>
          </p:cNvPr>
          <p:cNvSpPr>
            <a:spLocks noChangeArrowheads="1"/>
          </p:cNvSpPr>
          <p:nvPr/>
        </p:nvSpPr>
        <p:spPr bwMode="auto">
          <a:xfrm>
            <a:off x="6440100" y="4710859"/>
            <a:ext cx="2390682" cy="696913"/>
          </a:xfrm>
          <a:prstGeom prst="rect">
            <a:avLst/>
          </a:prstGeom>
          <a:noFill/>
          <a:ln w="57150">
            <a:solidFill>
              <a:srgbClr val="0070C0"/>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latin typeface="Arial" panose="020B0604020202020204" pitchFamily="34" charset="0"/>
              <a:ea typeface="华文细黑" panose="02010600040101010101" pitchFamily="2" charset="-122"/>
            </a:endParaRPr>
          </a:p>
        </p:txBody>
      </p:sp>
      <p:sp>
        <p:nvSpPr>
          <p:cNvPr id="41" name="矩形 39">
            <a:extLst>
              <a:ext uri="{FF2B5EF4-FFF2-40B4-BE49-F238E27FC236}">
                <a16:creationId xmlns:a16="http://schemas.microsoft.com/office/drawing/2014/main" id="{F8188334-93BB-42F7-A3CE-58A814D6E4D4}"/>
              </a:ext>
            </a:extLst>
          </p:cNvPr>
          <p:cNvSpPr>
            <a:spLocks noChangeArrowheads="1"/>
          </p:cNvSpPr>
          <p:nvPr/>
        </p:nvSpPr>
        <p:spPr bwMode="auto">
          <a:xfrm>
            <a:off x="6504623" y="4867674"/>
            <a:ext cx="23906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人机融合智能系统</a:t>
            </a:r>
          </a:p>
        </p:txBody>
      </p:sp>
      <p:sp>
        <p:nvSpPr>
          <p:cNvPr id="42" name="Rectangle 8">
            <a:extLst>
              <a:ext uri="{FF2B5EF4-FFF2-40B4-BE49-F238E27FC236}">
                <a16:creationId xmlns:a16="http://schemas.microsoft.com/office/drawing/2014/main" id="{7421B219-4596-402A-8A30-7581D7A2D011}"/>
              </a:ext>
            </a:extLst>
          </p:cNvPr>
          <p:cNvSpPr>
            <a:spLocks noChangeArrowheads="1"/>
          </p:cNvSpPr>
          <p:nvPr/>
        </p:nvSpPr>
        <p:spPr bwMode="auto">
          <a:xfrm>
            <a:off x="4002622" y="4680196"/>
            <a:ext cx="1593447" cy="696913"/>
          </a:xfrm>
          <a:prstGeom prst="rect">
            <a:avLst/>
          </a:prstGeom>
          <a:noFill/>
          <a:ln w="57150">
            <a:solidFill>
              <a:srgbClr val="0070C0"/>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3200">
              <a:latin typeface="Arial" panose="020B0604020202020204" pitchFamily="34" charset="0"/>
              <a:ea typeface="华文细黑" panose="02010600040101010101" pitchFamily="2" charset="-122"/>
            </a:endParaRPr>
          </a:p>
        </p:txBody>
      </p:sp>
      <p:sp>
        <p:nvSpPr>
          <p:cNvPr id="43" name="矩形 39">
            <a:extLst>
              <a:ext uri="{FF2B5EF4-FFF2-40B4-BE49-F238E27FC236}">
                <a16:creationId xmlns:a16="http://schemas.microsoft.com/office/drawing/2014/main" id="{BA5E3430-F86B-4FAE-B57F-FB09CC0B91FB}"/>
              </a:ext>
            </a:extLst>
          </p:cNvPr>
          <p:cNvSpPr>
            <a:spLocks noChangeArrowheads="1"/>
          </p:cNvSpPr>
          <p:nvPr/>
        </p:nvSpPr>
        <p:spPr bwMode="auto">
          <a:xfrm>
            <a:off x="4097529" y="4867517"/>
            <a:ext cx="14758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精准、高效</a:t>
            </a:r>
          </a:p>
        </p:txBody>
      </p:sp>
      <p:sp>
        <p:nvSpPr>
          <p:cNvPr id="44" name="Freeform 9">
            <a:extLst>
              <a:ext uri="{FF2B5EF4-FFF2-40B4-BE49-F238E27FC236}">
                <a16:creationId xmlns:a16="http://schemas.microsoft.com/office/drawing/2014/main" id="{3691A0A2-7647-4E78-A9A4-7105B879CB7C}"/>
              </a:ext>
            </a:extLst>
          </p:cNvPr>
          <p:cNvSpPr>
            <a:spLocks/>
          </p:cNvSpPr>
          <p:nvPr/>
        </p:nvSpPr>
        <p:spPr bwMode="auto">
          <a:xfrm>
            <a:off x="3984540" y="4412304"/>
            <a:ext cx="739010" cy="429522"/>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 name="T18" fmla="*/ 0 w 2547"/>
              <a:gd name="T19" fmla="*/ 0 h 366"/>
              <a:gd name="T20" fmla="*/ 2547 w 2547"/>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2547" h="366">
                <a:moveTo>
                  <a:pt x="0" y="0"/>
                </a:moveTo>
                <a:lnTo>
                  <a:pt x="2547" y="0"/>
                </a:lnTo>
                <a:lnTo>
                  <a:pt x="2400" y="185"/>
                </a:lnTo>
                <a:lnTo>
                  <a:pt x="2547" y="366"/>
                </a:lnTo>
                <a:lnTo>
                  <a:pt x="0" y="366"/>
                </a:lnTo>
                <a:lnTo>
                  <a:pt x="0" y="0"/>
                </a:lnTo>
                <a:close/>
              </a:path>
            </a:pathLst>
          </a:custGeom>
          <a:solidFill>
            <a:srgbClr val="002060"/>
          </a:solidFill>
          <a:ln>
            <a:noFill/>
          </a:ln>
        </p:spPr>
        <p:txBody>
          <a:bodyPr/>
          <a:lstStyle/>
          <a:p>
            <a:endParaRPr lang="zh-CN" altLang="en-US" sz="2400"/>
          </a:p>
        </p:txBody>
      </p:sp>
      <p:sp>
        <p:nvSpPr>
          <p:cNvPr id="45" name="TextBox 15">
            <a:extLst>
              <a:ext uri="{FF2B5EF4-FFF2-40B4-BE49-F238E27FC236}">
                <a16:creationId xmlns:a16="http://schemas.microsoft.com/office/drawing/2014/main" id="{E5388D2D-C853-4D0C-BCA0-F86528D4F07A}"/>
              </a:ext>
            </a:extLst>
          </p:cNvPr>
          <p:cNvSpPr txBox="1">
            <a:spLocks noChangeArrowheads="1"/>
          </p:cNvSpPr>
          <p:nvPr/>
        </p:nvSpPr>
        <p:spPr bwMode="auto">
          <a:xfrm>
            <a:off x="4017575" y="4375098"/>
            <a:ext cx="423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机</a:t>
            </a:r>
          </a:p>
        </p:txBody>
      </p:sp>
      <p:sp>
        <p:nvSpPr>
          <p:cNvPr id="21" name="页脚占位符 2">
            <a:extLst>
              <a:ext uri="{FF2B5EF4-FFF2-40B4-BE49-F238E27FC236}">
                <a16:creationId xmlns:a16="http://schemas.microsoft.com/office/drawing/2014/main" id="{09AEF3DA-A556-4CB6-B900-5AFA12C8C69B}"/>
              </a:ext>
            </a:extLst>
          </p:cNvPr>
          <p:cNvSpPr>
            <a:spLocks noGrp="1"/>
          </p:cNvSpPr>
          <p:nvPr>
            <p:ph type="ftr" sz="quarter" idx="10"/>
          </p:nvPr>
        </p:nvSpPr>
        <p:spPr>
          <a:xfrm>
            <a:off x="2195513" y="6677025"/>
            <a:ext cx="4643437" cy="180975"/>
          </a:xfrm>
        </p:spPr>
        <p:txBody>
          <a:bodyPr/>
          <a:lstStyle/>
          <a:p>
            <a:pPr>
              <a:defRPr/>
            </a:pPr>
            <a:r>
              <a:rPr lang="zh-CN" altLang="en-US" dirty="0"/>
              <a:t>面向手工装配的人机融合装配系统的研究与实现</a:t>
            </a:r>
          </a:p>
        </p:txBody>
      </p:sp>
    </p:spTree>
    <p:extLst>
      <p:ext uri="{BB962C8B-B14F-4D97-AF65-F5344CB8AC3E}">
        <p14:creationId xmlns:p14="http://schemas.microsoft.com/office/powerpoint/2010/main" val="22609422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rlesung_Semester_Kapitle_Thema">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Vorlesung_Semester_Kapitle_Thema</Template>
  <TotalTime>15644</TotalTime>
  <Words>6666</Words>
  <Application>Microsoft Office PowerPoint</Application>
  <PresentationFormat>全屏显示(4:3)</PresentationFormat>
  <Paragraphs>1222</Paragraphs>
  <Slides>47</Slides>
  <Notes>46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等线</vt:lpstr>
      <vt:lpstr>华文隶书</vt:lpstr>
      <vt:lpstr>宋体</vt:lpstr>
      <vt:lpstr>微软雅黑</vt:lpstr>
      <vt:lpstr>Arial</vt:lpstr>
      <vt:lpstr>Arial Narrow</vt:lpstr>
      <vt:lpstr>Calibri</vt:lpstr>
      <vt:lpstr>Cambria Math</vt:lpstr>
      <vt:lpstr>Impact</vt:lpstr>
      <vt:lpstr>Source Sans Pro</vt:lpstr>
      <vt:lpstr>Times New Roman</vt:lpstr>
      <vt:lpstr>Wingdings</vt:lpstr>
      <vt:lpstr>Vorlesung_Semester_Kapitle_Thema</vt:lpstr>
      <vt:lpstr>PowerPoint 演示文稿</vt:lpstr>
      <vt:lpstr>PowerPoint 演示文稿</vt:lpstr>
      <vt:lpstr>选题背景及意义</vt:lpstr>
      <vt:lpstr>选题背景</vt:lpstr>
      <vt:lpstr>我国制造业现状</vt:lpstr>
      <vt:lpstr>我国制造业现状</vt:lpstr>
      <vt:lpstr>研究意义</vt:lpstr>
      <vt:lpstr>研究目标及内容</vt:lpstr>
      <vt:lpstr>研究目标</vt:lpstr>
      <vt:lpstr>研究目标</vt:lpstr>
      <vt:lpstr>研究内容</vt:lpstr>
      <vt:lpstr>研究过程</vt:lpstr>
      <vt:lpstr>项目实现流程</vt:lpstr>
      <vt:lpstr>解决方案设计</vt:lpstr>
      <vt:lpstr>解决方案设计</vt:lpstr>
      <vt:lpstr>硬件布局及通讯模式设计</vt:lpstr>
      <vt:lpstr>硬件布局及通讯模式设计</vt:lpstr>
      <vt:lpstr>软件架构设计</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关键技术实现方式</vt:lpstr>
      <vt:lpstr>运行流程及软件实现</vt:lpstr>
      <vt:lpstr>运行流程及软件实现</vt:lpstr>
      <vt:lpstr>运行流程及软件实现</vt:lpstr>
      <vt:lpstr>项目创新点</vt:lpstr>
      <vt:lpstr>项目创新点</vt:lpstr>
      <vt:lpstr>项目创新点</vt:lpstr>
      <vt:lpstr>项目创新点</vt:lpstr>
      <vt:lpstr>项目创新点</vt:lpstr>
      <vt:lpstr>离线培训</vt:lpstr>
      <vt:lpstr>研究成果</vt:lpstr>
      <vt:lpstr>项目展示</vt:lpstr>
      <vt:lpstr>运行视频</vt:lpstr>
      <vt:lpstr>总结与展望</vt:lpstr>
      <vt:lpstr>项目总结</vt:lpstr>
      <vt:lpstr>未来展望</vt:lpstr>
      <vt:lpstr>谢谢观看！ 恳请各位老师予以指正。 Vielen Dank für Ihre Aufmerksamkeit!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Integrierte Produktentwicklung</dc:title>
  <dc:creator>wjh</dc:creator>
  <cp:lastModifiedBy>江大炮</cp:lastModifiedBy>
  <cp:revision>806</cp:revision>
  <dcterms:created xsi:type="dcterms:W3CDTF">2015-07-16T01:03:11Z</dcterms:created>
  <dcterms:modified xsi:type="dcterms:W3CDTF">2019-06-12T03:33:49Z</dcterms:modified>
</cp:coreProperties>
</file>